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iA6/xhBT/6hICGGGHjvP38fGv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36F6B48-07DF-49A9-BE15-1C34ECBB5DC5}">
  <a:tblStyle styleId="{436F6B48-07DF-49A9-BE15-1C34ECBB5DC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664"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634472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11"/>
        <p:cNvGrpSpPr/>
        <p:nvPr/>
      </p:nvGrpSpPr>
      <p:grpSpPr>
        <a:xfrm>
          <a:off x="0" y="0"/>
          <a:ext cx="0" cy="0"/>
          <a:chOff x="0" y="0"/>
          <a:chExt cx="0" cy="0"/>
        </a:xfrm>
      </p:grpSpPr>
      <p:sp>
        <p:nvSpPr>
          <p:cNvPr id="12" name="Google Shape;12;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6"/>
        <p:cNvGrpSpPr/>
        <p:nvPr/>
      </p:nvGrpSpPr>
      <p:grpSpPr>
        <a:xfrm>
          <a:off x="0" y="0"/>
          <a:ext cx="0" cy="0"/>
          <a:chOff x="0" y="0"/>
          <a:chExt cx="0" cy="0"/>
        </a:xfrm>
      </p:grpSpPr>
      <p:sp>
        <p:nvSpPr>
          <p:cNvPr id="17" name="Google Shape;17;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 name="Google Shape;19;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2"/>
        <p:cNvGrpSpPr/>
        <p:nvPr/>
      </p:nvGrpSpPr>
      <p:grpSpPr>
        <a:xfrm>
          <a:off x="0" y="0"/>
          <a:ext cx="0" cy="0"/>
          <a:chOff x="0" y="0"/>
          <a:chExt cx="0" cy="0"/>
        </a:xfrm>
      </p:grpSpPr>
      <p:sp>
        <p:nvSpPr>
          <p:cNvPr id="23" name="Google Shape;23;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6"/>
        <p:cNvGrpSpPr/>
        <p:nvPr/>
      </p:nvGrpSpPr>
      <p:grpSpPr>
        <a:xfrm>
          <a:off x="0" y="0"/>
          <a:ext cx="0" cy="0"/>
          <a:chOff x="0" y="0"/>
          <a:chExt cx="0" cy="0"/>
        </a:xfrm>
      </p:grpSpPr>
      <p:sp>
        <p:nvSpPr>
          <p:cNvPr id="27" name="Google Shape;27;p1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2"/>
        <p:cNvGrpSpPr/>
        <p:nvPr/>
      </p:nvGrpSpPr>
      <p:grpSpPr>
        <a:xfrm>
          <a:off x="0" y="0"/>
          <a:ext cx="0" cy="0"/>
          <a:chOff x="0" y="0"/>
          <a:chExt cx="0" cy="0"/>
        </a:xfrm>
      </p:grpSpPr>
      <p:sp>
        <p:nvSpPr>
          <p:cNvPr id="33" name="Google Shape;33;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5" name="Google Shape;3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8"/>
        <p:cNvGrpSpPr/>
        <p:nvPr/>
      </p:nvGrpSpPr>
      <p:grpSpPr>
        <a:xfrm>
          <a:off x="0" y="0"/>
          <a:ext cx="0" cy="0"/>
          <a:chOff x="0" y="0"/>
          <a:chExt cx="0" cy="0"/>
        </a:xfrm>
      </p:grpSpPr>
      <p:sp>
        <p:nvSpPr>
          <p:cNvPr id="39" name="Google Shape;39;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3"/>
          <p:cNvSpPr>
            <a:spLocks noGrp="1"/>
          </p:cNvSpPr>
          <p:nvPr>
            <p:ph type="pic" idx="2"/>
          </p:nvPr>
        </p:nvSpPr>
        <p:spPr>
          <a:xfrm>
            <a:off x="1792288" y="612775"/>
            <a:ext cx="5486400" cy="4114800"/>
          </a:xfrm>
          <a:prstGeom prst="rect">
            <a:avLst/>
          </a:prstGeom>
          <a:noFill/>
          <a:ln>
            <a:noFill/>
          </a:ln>
        </p:spPr>
      </p:sp>
      <p:sp>
        <p:nvSpPr>
          <p:cNvPr id="64" name="Google Shape;64;p2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package" Target="../embeddings/Documento_de_Microsoft_Word1.doc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457200" y="274638"/>
            <a:ext cx="8229600" cy="5746650"/>
          </a:xfrm>
          <a:prstGeom prst="rect">
            <a:avLst/>
          </a:prstGeom>
          <a:solidFill>
            <a:srgbClr val="C5D8F1"/>
          </a:solid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s-ES" b="1"/>
              <a:t>ATENCIÓN A LA DIVERSIDAD EN  EDUCACIÓN SECUNDARIA OBLIGATORIA</a:t>
            </a:r>
            <a:r>
              <a:rPr lang="es-ES"/>
              <a:t/>
            </a:r>
            <a:br>
              <a:rPr lang="es-ES"/>
            </a:br>
            <a:r>
              <a:rPr lang="es-ES"/>
              <a:t/>
            </a:r>
            <a:br>
              <a:rPr lang="es-ES"/>
            </a:br>
            <a:r>
              <a:rPr lang="es-ES" sz="3200"/>
              <a:t>IES Rafael Pérez Estrada</a:t>
            </a:r>
            <a:br>
              <a:rPr lang="es-ES" sz="3200"/>
            </a:br>
            <a:r>
              <a:rPr lang="es-ES" sz="3200"/>
              <a:t>Curso 2021-2022</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title"/>
          </p:nvPr>
        </p:nvSpPr>
        <p:spPr>
          <a:xfrm>
            <a:off x="457200" y="188640"/>
            <a:ext cx="8229600" cy="648072"/>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s-ES" sz="3200"/>
              <a:t>Requisitos de acceso a los PMAR en 2º y 3º de ESO</a:t>
            </a:r>
            <a:endParaRPr/>
          </a:p>
        </p:txBody>
      </p:sp>
      <p:graphicFrame>
        <p:nvGraphicFramePr>
          <p:cNvPr id="131" name="Google Shape;131;p10"/>
          <p:cNvGraphicFramePr/>
          <p:nvPr/>
        </p:nvGraphicFramePr>
        <p:xfrm>
          <a:off x="179512" y="980727"/>
          <a:ext cx="8856975" cy="3771558"/>
        </p:xfrm>
        <a:graphic>
          <a:graphicData uri="http://schemas.openxmlformats.org/drawingml/2006/table">
            <a:tbl>
              <a:tblPr firstRow="1" bandRow="1">
                <a:noFill/>
                <a:tableStyleId>{436F6B48-07DF-49A9-BE15-1C34ECBB5DC5}</a:tableStyleId>
              </a:tblPr>
              <a:tblGrid>
                <a:gridCol w="2952325">
                  <a:extLst>
                    <a:ext uri="{9D8B030D-6E8A-4147-A177-3AD203B41FA5}">
                      <a16:colId xmlns:a16="http://schemas.microsoft.com/office/drawing/2014/main" xmlns="" val="20000"/>
                    </a:ext>
                  </a:extLst>
                </a:gridCol>
                <a:gridCol w="2952325">
                  <a:extLst>
                    <a:ext uri="{9D8B030D-6E8A-4147-A177-3AD203B41FA5}">
                      <a16:colId xmlns:a16="http://schemas.microsoft.com/office/drawing/2014/main" xmlns="" val="20001"/>
                    </a:ext>
                  </a:extLst>
                </a:gridCol>
                <a:gridCol w="2952325">
                  <a:extLst>
                    <a:ext uri="{9D8B030D-6E8A-4147-A177-3AD203B41FA5}">
                      <a16:colId xmlns:a16="http://schemas.microsoft.com/office/drawing/2014/main" xmlns="" val="20002"/>
                    </a:ext>
                  </a:extLst>
                </a:gridCol>
              </a:tblGrid>
              <a:tr h="803350">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CURSO REALIZADO</a:t>
                      </a:r>
                      <a:endParaRPr sz="14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REQUISITOS A CUMPLIR </a:t>
                      </a:r>
                      <a:endParaRPr sz="14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CURSO DE INCORPORACIÓN</a:t>
                      </a:r>
                      <a:endParaRPr sz="1400">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875375">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Al finalizar 1º ESO</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•No estar en condiciones de promocionar a 2º ESO.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•Haber repetido alguna vez en cualquier etapa.</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PMAR en 2º ESO</a:t>
                      </a:r>
                      <a:endParaRPr/>
                    </a:p>
                  </a:txBody>
                  <a:tcPr marL="68575" marR="68575" marT="0" marB="0"/>
                </a:tc>
                <a:extLst>
                  <a:ext uri="{0D108BD9-81ED-4DB2-BD59-A6C34878D82A}">
                    <a16:rowId xmlns:a16="http://schemas.microsoft.com/office/drawing/2014/main" xmlns="" val="10001"/>
                  </a:ext>
                </a:extLst>
              </a:tr>
              <a:tr h="1345600">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En la evaluación inicial de 2º de ESO</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 Estar repitiendo 2º de ESO.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•Haber agotado previamente otras medidas de atención a la diversidad.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•Presentar dificultades que les impidan seguir las enseñanzas por la vía ordinaria.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•Con carácter excepcional y según procedimiento establecido en el proyecto educativo del centro, en función de los resultados obtenidos en la evaluación inicial.</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PMAR en 2º ESO</a:t>
                      </a:r>
                      <a:endParaRPr/>
                    </a:p>
                  </a:txBody>
                  <a:tcPr marL="68575" marR="68575" marT="0" marB="0"/>
                </a:tc>
                <a:extLst>
                  <a:ext uri="{0D108BD9-81ED-4DB2-BD59-A6C34878D82A}">
                    <a16:rowId xmlns:a16="http://schemas.microsoft.com/office/drawing/2014/main" xmlns="" val="10002"/>
                  </a:ext>
                </a:extLst>
              </a:tr>
            </a:tbl>
          </a:graphicData>
        </a:graphic>
      </p:graphicFrame>
      <p:graphicFrame>
        <p:nvGraphicFramePr>
          <p:cNvPr id="132" name="Google Shape;132;p10"/>
          <p:cNvGraphicFramePr/>
          <p:nvPr/>
        </p:nvGraphicFramePr>
        <p:xfrm>
          <a:off x="179512" y="4437112"/>
          <a:ext cx="8712975" cy="2192650"/>
        </p:xfrm>
        <a:graphic>
          <a:graphicData uri="http://schemas.openxmlformats.org/drawingml/2006/table">
            <a:tbl>
              <a:tblPr firstRow="1" bandRow="1">
                <a:noFill/>
                <a:tableStyleId>{436F6B48-07DF-49A9-BE15-1C34ECBB5DC5}</a:tableStyleId>
              </a:tblPr>
              <a:tblGrid>
                <a:gridCol w="2904325">
                  <a:extLst>
                    <a:ext uri="{9D8B030D-6E8A-4147-A177-3AD203B41FA5}">
                      <a16:colId xmlns:a16="http://schemas.microsoft.com/office/drawing/2014/main" xmlns="" val="20000"/>
                    </a:ext>
                  </a:extLst>
                </a:gridCol>
                <a:gridCol w="2904325">
                  <a:extLst>
                    <a:ext uri="{9D8B030D-6E8A-4147-A177-3AD203B41FA5}">
                      <a16:colId xmlns:a16="http://schemas.microsoft.com/office/drawing/2014/main" xmlns="" val="20001"/>
                    </a:ext>
                  </a:extLst>
                </a:gridCol>
                <a:gridCol w="2904325">
                  <a:extLst>
                    <a:ext uri="{9D8B030D-6E8A-4147-A177-3AD203B41FA5}">
                      <a16:colId xmlns:a16="http://schemas.microsoft.com/office/drawing/2014/main" xmlns="" val="20002"/>
                    </a:ext>
                  </a:extLst>
                </a:gridCol>
              </a:tblGrid>
              <a:tr h="874900">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CURSO REALIZADO</a:t>
                      </a:r>
                      <a:endParaRPr sz="14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REQUISITOS A CUMPLIR</a:t>
                      </a:r>
                      <a:endParaRPr sz="14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400" b="1">
                          <a:latin typeface="Calibri"/>
                          <a:ea typeface="Calibri"/>
                          <a:cs typeface="Calibri"/>
                          <a:sym typeface="Calibri"/>
                        </a:rPr>
                        <a:t>CURSO DE INCORPORACIÓN</a:t>
                      </a:r>
                      <a:endParaRPr sz="1400">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658875">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Al finalizar 2º ESO</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•No estar en condiciones de promocionar a 3º ESO.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•Haber repetido alguna vez en cualquier etapa.</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PMAR en 3º ESO</a:t>
                      </a:r>
                      <a:endParaRPr/>
                    </a:p>
                  </a:txBody>
                  <a:tcPr marL="68575" marR="68575" marT="0" marB="0"/>
                </a:tc>
                <a:extLst>
                  <a:ext uri="{0D108BD9-81ED-4DB2-BD59-A6C34878D82A}">
                    <a16:rowId xmlns:a16="http://schemas.microsoft.com/office/drawing/2014/main" xmlns="" val="10001"/>
                  </a:ext>
                </a:extLst>
              </a:tr>
              <a:tr h="658875">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Al finalizar 3º ESO</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•No estar en condiciones de promocionar a 4º ESO. </a:t>
                      </a:r>
                      <a:endParaRPr/>
                    </a:p>
                    <a:p>
                      <a:pPr marL="0" marR="0" lvl="0" indent="0" algn="l" rtl="0">
                        <a:lnSpc>
                          <a:spcPct val="115000"/>
                        </a:lnSpc>
                        <a:spcBef>
                          <a:spcPts val="0"/>
                        </a:spcBef>
                        <a:spcAft>
                          <a:spcPts val="0"/>
                        </a:spcAft>
                        <a:buNone/>
                      </a:pPr>
                      <a:r>
                        <a:rPr lang="es-ES" sz="1000">
                          <a:latin typeface="Calibri"/>
                          <a:ea typeface="Calibri"/>
                          <a:cs typeface="Calibri"/>
                          <a:sym typeface="Calibri"/>
                        </a:rPr>
                        <a:t>(Carácter excepcional)</a:t>
                      </a:r>
                      <a:endParaRPr/>
                    </a:p>
                  </a:txBody>
                  <a:tcPr marL="68575" marR="68575" marT="0" marB="0"/>
                </a:tc>
                <a:tc>
                  <a:txBody>
                    <a:bodyPr/>
                    <a:lstStyle/>
                    <a:p>
                      <a:pPr marL="0" marR="0" lvl="0" indent="0" algn="l" rtl="0">
                        <a:lnSpc>
                          <a:spcPct val="115000"/>
                        </a:lnSpc>
                        <a:spcBef>
                          <a:spcPts val="0"/>
                        </a:spcBef>
                        <a:spcAft>
                          <a:spcPts val="0"/>
                        </a:spcAft>
                        <a:buNone/>
                      </a:pPr>
                      <a:r>
                        <a:rPr lang="es-ES" sz="1000">
                          <a:latin typeface="Calibri"/>
                          <a:ea typeface="Calibri"/>
                          <a:cs typeface="Calibri"/>
                          <a:sym typeface="Calibri"/>
                        </a:rPr>
                        <a:t>PMAR en 3º ESO</a:t>
                      </a:r>
                      <a:endParaRPr/>
                    </a:p>
                  </a:txBody>
                  <a:tcPr marL="68575" marR="68575" marT="0" marB="0"/>
                </a:tc>
                <a:extLst>
                  <a:ext uri="{0D108BD9-81ED-4DB2-BD59-A6C34878D82A}">
                    <a16:rowId xmlns:a16="http://schemas.microsoft.com/office/drawing/2014/main" xmlns=""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ctrTitle"/>
          </p:nvPr>
        </p:nvSpPr>
        <p:spPr>
          <a:xfrm>
            <a:off x="683568" y="260649"/>
            <a:ext cx="7772400" cy="129614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s-ES"/>
              <a:t>Materias no superadas (PMAR)</a:t>
            </a:r>
            <a:endParaRPr/>
          </a:p>
        </p:txBody>
      </p:sp>
      <p:sp>
        <p:nvSpPr>
          <p:cNvPr id="138" name="Google Shape;138;p11"/>
          <p:cNvSpPr txBox="1">
            <a:spLocks noGrp="1"/>
          </p:cNvSpPr>
          <p:nvPr>
            <p:ph type="subTitle" idx="1"/>
          </p:nvPr>
        </p:nvSpPr>
        <p:spPr>
          <a:xfrm>
            <a:off x="467544" y="1412776"/>
            <a:ext cx="8496944" cy="4680520"/>
          </a:xfrm>
          <a:prstGeom prst="rect">
            <a:avLst/>
          </a:prstGeom>
          <a:noFill/>
          <a:ln>
            <a:noFill/>
          </a:ln>
        </p:spPr>
        <p:txBody>
          <a:bodyPr spcFirstLastPara="1" wrap="square" lIns="91425" tIns="45700" rIns="91425" bIns="45700" anchor="t" anchorCtr="0">
            <a:normAutofit fontScale="47500" lnSpcReduction="20000"/>
          </a:bodyPr>
          <a:lstStyle/>
          <a:p>
            <a:pPr marL="0" lvl="0" indent="0" algn="just" rtl="0">
              <a:spcBef>
                <a:spcPts val="0"/>
              </a:spcBef>
              <a:spcAft>
                <a:spcPts val="0"/>
              </a:spcAft>
              <a:buClr>
                <a:schemeClr val="dk1"/>
              </a:buClr>
              <a:buSzPct val="100000"/>
              <a:buNone/>
            </a:pPr>
            <a:r>
              <a:rPr lang="es-ES">
                <a:solidFill>
                  <a:schemeClr val="dk1"/>
                </a:solidFill>
              </a:rPr>
              <a:t>– El alumnado no tendrá que recuperar las materias no superadas de cursos previos a su incorporación al PMAR, siempre que estas estén incluidas en los ámbitos.</a:t>
            </a:r>
            <a:endParaRPr/>
          </a:p>
          <a:p>
            <a:pPr marL="0" lvl="0" indent="0" algn="just" rtl="0">
              <a:spcBef>
                <a:spcPts val="304"/>
              </a:spcBef>
              <a:spcAft>
                <a:spcPts val="0"/>
              </a:spcAft>
              <a:buClr>
                <a:srgbClr val="888888"/>
              </a:buClr>
              <a:buSzPct val="100000"/>
              <a:buNone/>
            </a:pPr>
            <a:endParaRPr>
              <a:solidFill>
                <a:schemeClr val="dk1"/>
              </a:solidFill>
            </a:endParaRPr>
          </a:p>
          <a:p>
            <a:pPr marL="0" lvl="0" indent="0" algn="just" rtl="0">
              <a:spcBef>
                <a:spcPts val="304"/>
              </a:spcBef>
              <a:spcAft>
                <a:spcPts val="0"/>
              </a:spcAft>
              <a:buClr>
                <a:schemeClr val="dk1"/>
              </a:buClr>
              <a:buSzPct val="100000"/>
              <a:buNone/>
            </a:pPr>
            <a:r>
              <a:rPr lang="es-ES">
                <a:solidFill>
                  <a:schemeClr val="dk1"/>
                </a:solidFill>
              </a:rPr>
              <a:t> – En el caso de materias no incluidas en los ámbitos, la recuperación de los aprendizajes no adquiridos se llevará a cabo mediante los procesos de evaluación continua en aquellas materias que se consideren de continuidad, no teniendo que llevarse a cabo un programa de refuerzo del aprendizaje.</a:t>
            </a:r>
            <a:endParaRPr/>
          </a:p>
          <a:p>
            <a:pPr marL="0" lvl="0" indent="0" algn="just" rtl="0">
              <a:spcBef>
                <a:spcPts val="304"/>
              </a:spcBef>
              <a:spcAft>
                <a:spcPts val="0"/>
              </a:spcAft>
              <a:buClr>
                <a:srgbClr val="888888"/>
              </a:buClr>
              <a:buSzPct val="100000"/>
              <a:buNone/>
            </a:pPr>
            <a:endParaRPr>
              <a:solidFill>
                <a:schemeClr val="dk1"/>
              </a:solidFill>
            </a:endParaRPr>
          </a:p>
          <a:p>
            <a:pPr marL="0" lvl="0" indent="0" algn="just" rtl="0">
              <a:spcBef>
                <a:spcPts val="304"/>
              </a:spcBef>
              <a:spcAft>
                <a:spcPts val="0"/>
              </a:spcAft>
              <a:buClr>
                <a:schemeClr val="dk1"/>
              </a:buClr>
              <a:buSzPct val="100000"/>
              <a:buNone/>
            </a:pPr>
            <a:r>
              <a:rPr lang="es-ES">
                <a:solidFill>
                  <a:schemeClr val="dk1"/>
                </a:solidFill>
              </a:rPr>
              <a:t> – Las materias no superadas de 2º de PMAR que tengan continuidad se recuperarán superando las materias 3º de PMAR.</a:t>
            </a:r>
            <a:endParaRPr/>
          </a:p>
          <a:p>
            <a:pPr marL="0" lvl="0" indent="0" algn="just" rtl="0">
              <a:spcBef>
                <a:spcPts val="304"/>
              </a:spcBef>
              <a:spcAft>
                <a:spcPts val="0"/>
              </a:spcAft>
              <a:buClr>
                <a:srgbClr val="888888"/>
              </a:buClr>
              <a:buSzPct val="100000"/>
              <a:buNone/>
            </a:pPr>
            <a:endParaRPr>
              <a:solidFill>
                <a:schemeClr val="dk1"/>
              </a:solidFill>
            </a:endParaRPr>
          </a:p>
          <a:p>
            <a:pPr marL="0" lvl="0" indent="0" algn="just" rtl="0">
              <a:spcBef>
                <a:spcPts val="304"/>
              </a:spcBef>
              <a:spcAft>
                <a:spcPts val="0"/>
              </a:spcAft>
              <a:buClr>
                <a:schemeClr val="dk1"/>
              </a:buClr>
              <a:buSzPct val="100000"/>
              <a:buNone/>
            </a:pPr>
            <a:r>
              <a:rPr lang="es-ES">
                <a:solidFill>
                  <a:schemeClr val="dk1"/>
                </a:solidFill>
              </a:rPr>
              <a:t> – Las materias no superadas de 2º PMAR que no tengan continuidad en el curso siguiente tendrán la consideración de pendientes y deberán ser recuperadas. A tales efectos, el alumnado seguirá un programa de refuerzo del aprendizaje y deberá superar la evaluación del mismo. La aplicación y evaluación de dicho programa serán realizadas, preferentemente, por un miembro del equipo docente que pertenezca al departamento de coordinación didáctica propio de la materia. En caso necesario, podrá llevarlas a cabo un miembro del departamento correspondiente bajo la coordinación de la jefatura del mismo. </a:t>
            </a:r>
            <a:endParaRPr>
              <a:solidFill>
                <a:schemeClr val="dk1"/>
              </a:solidFill>
            </a:endParaRPr>
          </a:p>
          <a:p>
            <a:pPr marL="0" lvl="0" indent="0" algn="just" rtl="0">
              <a:spcBef>
                <a:spcPts val="304"/>
              </a:spcBef>
              <a:spcAft>
                <a:spcPts val="0"/>
              </a:spcAft>
              <a:buClr>
                <a:srgbClr val="888888"/>
              </a:buClr>
              <a:buSzPct val="100000"/>
              <a:buNone/>
            </a:pPr>
            <a:endParaRPr>
              <a:solidFill>
                <a:schemeClr val="dk1"/>
              </a:solidFill>
            </a:endParaRPr>
          </a:p>
          <a:p>
            <a:pPr marL="0" lvl="0" indent="0" algn="just" rtl="0">
              <a:spcBef>
                <a:spcPts val="304"/>
              </a:spcBef>
              <a:spcAft>
                <a:spcPts val="0"/>
              </a:spcAft>
              <a:buClr>
                <a:schemeClr val="dk1"/>
              </a:buClr>
              <a:buSzPct val="100000"/>
              <a:buNone/>
            </a:pPr>
            <a:r>
              <a:rPr lang="es-ES">
                <a:solidFill>
                  <a:schemeClr val="dk1"/>
                </a:solidFill>
              </a:rPr>
              <a:t>– El alumnado que promocione a 4º de ESO con materias pendientes del PMAR deberá seguir un programa de refuerzo del aprendizaje. Se tendrá especialmente en consideración si las materias pendientes estaban integradas en ámbitos, debiendo adaptar la metodología del citado programa a las necesidades que presente el alumnado</a:t>
            </a:r>
            <a:endParaRPr/>
          </a:p>
          <a:p>
            <a:pPr marL="0" lvl="0" indent="0" algn="ctr" rtl="0">
              <a:spcBef>
                <a:spcPts val="304"/>
              </a:spcBef>
              <a:spcAft>
                <a:spcPts val="0"/>
              </a:spcAft>
              <a:buClr>
                <a:srgbClr val="888888"/>
              </a:buClr>
              <a:buSzPct val="10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5D8F1"/>
        </a:solidFill>
        <a:effectLst/>
      </p:bgPr>
    </p:bg>
    <p:spTree>
      <p:nvGrpSpPr>
        <p:cNvPr id="1" name="Shape 142"/>
        <p:cNvGrpSpPr/>
        <p:nvPr/>
      </p:nvGrpSpPr>
      <p:grpSpPr>
        <a:xfrm>
          <a:off x="0" y="0"/>
          <a:ext cx="0" cy="0"/>
          <a:chOff x="0" y="0"/>
          <a:chExt cx="0" cy="0"/>
        </a:xfrm>
      </p:grpSpPr>
      <p:sp>
        <p:nvSpPr>
          <p:cNvPr id="143" name="Google Shape;143;p12"/>
          <p:cNvSpPr txBox="1">
            <a:spLocks noGrp="1"/>
          </p:cNvSpPr>
          <p:nvPr>
            <p:ph type="title"/>
          </p:nvPr>
        </p:nvSpPr>
        <p:spPr>
          <a:xfrm>
            <a:off x="457200" y="274638"/>
            <a:ext cx="8229600" cy="610669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s-ES" b="1"/>
              <a:t/>
            </a:r>
            <a:br>
              <a:rPr lang="es-ES" b="1"/>
            </a:br>
            <a:r>
              <a:rPr lang="es-ES" sz="3600" b="1"/>
              <a:t>D) MEDIDAS ESPECÍFICAS DE ATENCIÓN A LA DIVERSIDAD</a:t>
            </a:r>
            <a:r>
              <a:rPr lang="es-ES"/>
              <a:t/>
            </a:r>
            <a:br>
              <a:rPr lang="es-ES"/>
            </a:br>
            <a:r>
              <a:rPr lang="es-ES" b="1"/>
              <a:t> </a:t>
            </a:r>
            <a:r>
              <a:rPr lang="es-ES"/>
              <a:t/>
            </a:r>
            <a:br>
              <a:rPr lang="es-ES"/>
            </a:br>
            <a:r>
              <a:rPr lang="es-ES" sz="2400" b="1"/>
              <a:t>PROGRAMAS DE ADAPTACIÓN CURRICULAR PARA LA EDUCACIÓN SECUNDARIA OBLIGATORIA</a:t>
            </a:r>
            <a:r>
              <a:rPr lang="es-ES"/>
              <a:t/>
            </a:r>
            <a:br>
              <a:rPr lang="es-ES"/>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graphicFrame>
        <p:nvGraphicFramePr>
          <p:cNvPr id="148" name="Google Shape;148;p13"/>
          <p:cNvGraphicFramePr/>
          <p:nvPr/>
        </p:nvGraphicFramePr>
        <p:xfrm>
          <a:off x="107504" y="100249"/>
          <a:ext cx="8928975" cy="6741381"/>
        </p:xfrm>
        <a:graphic>
          <a:graphicData uri="http://schemas.openxmlformats.org/drawingml/2006/table">
            <a:tbl>
              <a:tblPr firstRow="1" bandRow="1">
                <a:noFill/>
                <a:tableStyleId>{436F6B48-07DF-49A9-BE15-1C34ECBB5DC5}</a:tableStyleId>
              </a:tblPr>
              <a:tblGrid>
                <a:gridCol w="2902525">
                  <a:extLst>
                    <a:ext uri="{9D8B030D-6E8A-4147-A177-3AD203B41FA5}">
                      <a16:colId xmlns:a16="http://schemas.microsoft.com/office/drawing/2014/main" xmlns="" val="20000"/>
                    </a:ext>
                  </a:extLst>
                </a:gridCol>
                <a:gridCol w="2902525">
                  <a:extLst>
                    <a:ext uri="{9D8B030D-6E8A-4147-A177-3AD203B41FA5}">
                      <a16:colId xmlns:a16="http://schemas.microsoft.com/office/drawing/2014/main" xmlns="" val="20001"/>
                    </a:ext>
                  </a:extLst>
                </a:gridCol>
                <a:gridCol w="3123925">
                  <a:extLst>
                    <a:ext uri="{9D8B030D-6E8A-4147-A177-3AD203B41FA5}">
                      <a16:colId xmlns:a16="http://schemas.microsoft.com/office/drawing/2014/main" xmlns="" val="20002"/>
                    </a:ext>
                  </a:extLst>
                </a:gridCol>
              </a:tblGrid>
              <a:tr h="596800">
                <a:tc>
                  <a:txBody>
                    <a:bodyPr/>
                    <a:lstStyle/>
                    <a:p>
                      <a:pPr marL="0" marR="0" lvl="0" indent="0" algn="ctr" rtl="0">
                        <a:lnSpc>
                          <a:spcPct val="115000"/>
                        </a:lnSpc>
                        <a:spcBef>
                          <a:spcPts val="0"/>
                        </a:spcBef>
                        <a:spcAft>
                          <a:spcPts val="0"/>
                        </a:spcAft>
                        <a:buNone/>
                      </a:pPr>
                      <a:r>
                        <a:rPr lang="es-ES" sz="1400" b="1">
                          <a:latin typeface="Calibri"/>
                          <a:ea typeface="Calibri"/>
                          <a:cs typeface="Calibri"/>
                          <a:sym typeface="Calibri"/>
                        </a:rPr>
                        <a:t>PROGRAMA</a:t>
                      </a:r>
                      <a:endParaRPr sz="1400">
                        <a:latin typeface="Calibri"/>
                        <a:ea typeface="Calibri"/>
                        <a:cs typeface="Calibri"/>
                        <a:sym typeface="Calibri"/>
                      </a:endParaRPr>
                    </a:p>
                  </a:txBody>
                  <a:tcPr marL="68575" marR="68575" marT="0" marB="0"/>
                </a:tc>
                <a:tc>
                  <a:txBody>
                    <a:bodyPr/>
                    <a:lstStyle/>
                    <a:p>
                      <a:pPr marL="0" marR="0" lvl="0" indent="0" algn="ctr" rtl="0">
                        <a:lnSpc>
                          <a:spcPct val="115000"/>
                        </a:lnSpc>
                        <a:spcBef>
                          <a:spcPts val="0"/>
                        </a:spcBef>
                        <a:spcAft>
                          <a:spcPts val="0"/>
                        </a:spcAft>
                        <a:buNone/>
                      </a:pPr>
                      <a:r>
                        <a:rPr lang="es-ES" sz="1400" b="1">
                          <a:latin typeface="Calibri"/>
                          <a:ea typeface="Calibri"/>
                          <a:cs typeface="Calibri"/>
                          <a:sym typeface="Calibri"/>
                        </a:rPr>
                        <a:t>CARACTERÍSTICAS</a:t>
                      </a:r>
                      <a:endParaRPr sz="1400">
                        <a:latin typeface="Calibri"/>
                        <a:ea typeface="Calibri"/>
                        <a:cs typeface="Calibri"/>
                        <a:sym typeface="Calibri"/>
                      </a:endParaRPr>
                    </a:p>
                  </a:txBody>
                  <a:tcPr marL="68575" marR="68575" marT="0" marB="0"/>
                </a:tc>
                <a:tc>
                  <a:txBody>
                    <a:bodyPr/>
                    <a:lstStyle/>
                    <a:p>
                      <a:pPr marL="0" marR="0" lvl="0" indent="0" algn="ctr" rtl="0">
                        <a:lnSpc>
                          <a:spcPct val="115000"/>
                        </a:lnSpc>
                        <a:spcBef>
                          <a:spcPts val="0"/>
                        </a:spcBef>
                        <a:spcAft>
                          <a:spcPts val="0"/>
                        </a:spcAft>
                        <a:buNone/>
                      </a:pPr>
                      <a:r>
                        <a:rPr lang="es-ES" sz="1400" b="1">
                          <a:latin typeface="Calibri"/>
                          <a:ea typeface="Calibri"/>
                          <a:cs typeface="Calibri"/>
                          <a:sym typeface="Calibri"/>
                        </a:rPr>
                        <a:t>ALUMNADO</a:t>
                      </a:r>
                      <a:endParaRPr sz="1400">
                        <a:latin typeface="Calibri"/>
                        <a:ea typeface="Calibri"/>
                        <a:cs typeface="Calibri"/>
                        <a:sym typeface="Calibri"/>
                      </a:endParaRPr>
                    </a:p>
                    <a:p>
                      <a:pPr marL="0" marR="0" lvl="0" indent="0" algn="ctr" rtl="0">
                        <a:lnSpc>
                          <a:spcPct val="115000"/>
                        </a:lnSpc>
                        <a:spcBef>
                          <a:spcPts val="0"/>
                        </a:spcBef>
                        <a:spcAft>
                          <a:spcPts val="0"/>
                        </a:spcAft>
                        <a:buNone/>
                      </a:pPr>
                      <a:r>
                        <a:rPr lang="es-ES" sz="1400" b="1">
                          <a:latin typeface="Calibri"/>
                          <a:ea typeface="Calibri"/>
                          <a:cs typeface="Calibri"/>
                          <a:sym typeface="Calibri"/>
                        </a:rPr>
                        <a:t>DESTINATARIO</a:t>
                      </a:r>
                      <a:endParaRPr sz="1400">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1253675">
                <a:tc>
                  <a:txBody>
                    <a:bodyPr/>
                    <a:lstStyle/>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Adaptaciones</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curriculares de</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acceso (AAC)</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Son modificaciones en los elementos físicos para el acceso a la información, a la comunicación y a la participación.</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 Propuestas por el orientador/a.</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 Requieren de evaluación psicopedagógica.</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 Su aplicación y seguimiento de las AAC corresponde al equipo docente y al profesorado especialista.</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Alumnado NEE</a:t>
                      </a:r>
                      <a:endParaRPr sz="1100">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r h="3076375">
                <a:tc>
                  <a:txBody>
                    <a:bodyPr/>
                    <a:lstStyle/>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Adaptaciones</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curriculares</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significativas (ACS)</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Suponen modificaciones en los objetivos y criterios de evaluación en el área adaptada, la modificación de los elementos del currículo, incluidos los objetivos de la etapa y los criterios de evaluación.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Requieren de evaluación psicopedagógica.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Podrán aplicarse cuando el alumnado presente un desfase curricular de al menos dos cursos en el área y el curso en que se encuentre escolarizado.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Su elaboración corresponderá al profesorado especialista de NEE, con la colaboración del profesorado del área y el asesoramiento de los EOEs.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La aplicación, seguimiento y evaluación serán compartidas por el profesorado que las imparta y por el profesorado especializado para la atención al alunado NEE.</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 La evaluación se realizará tomando como referente los objetivos y criterios de evaluación establecidos en dichas adaptaciones.</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Alumnado NEE</a:t>
                      </a:r>
                      <a:endParaRPr sz="1100">
                        <a:latin typeface="Calibri"/>
                        <a:ea typeface="Calibri"/>
                        <a:cs typeface="Calibri"/>
                        <a:sym typeface="Calibri"/>
                      </a:endParaRPr>
                    </a:p>
                  </a:txBody>
                  <a:tcPr marL="68575" marR="68575" marT="0" marB="0"/>
                </a:tc>
                <a:extLst>
                  <a:ext uri="{0D108BD9-81ED-4DB2-BD59-A6C34878D82A}">
                    <a16:rowId xmlns:a16="http://schemas.microsoft.com/office/drawing/2014/main" xmlns="" val="10002"/>
                  </a:ext>
                </a:extLst>
              </a:tr>
              <a:tr h="1814525">
                <a:tc>
                  <a:txBody>
                    <a:bodyPr/>
                    <a:lstStyle/>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Adaptaciones</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curriculares para</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alumnado de</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altas capacidades</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100" b="1">
                          <a:latin typeface="Calibri"/>
                          <a:ea typeface="Calibri"/>
                          <a:cs typeface="Calibri"/>
                          <a:sym typeface="Calibri"/>
                        </a:rPr>
                        <a:t>intelectuales (ACAI)</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Requiere de evaluación psicopedagógica.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Contemplan propuestas curriculares de ampliación y, en su caso, de flexibilización del periodo de escolarización.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Supondrá la modificación de la programación didáctica con la inclusión de criterios de evaluación de niveles educativos superiores.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La elaboración, aplicación, seguimiento y evaluación de las adaptaciones curriculares serán responsabilidad del profesorado del área, con el asesoramiento del EOE y la coordinación del tutor/a.</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800">
                          <a:latin typeface="Calibri"/>
                          <a:ea typeface="Calibri"/>
                          <a:cs typeface="Calibri"/>
                          <a:sym typeface="Calibri"/>
                        </a:rPr>
                        <a:t>Alumnado NEAE por altas capacidades</a:t>
                      </a:r>
                      <a:endParaRPr sz="1100">
                        <a:latin typeface="Calibri"/>
                        <a:ea typeface="Calibri"/>
                        <a:cs typeface="Calibri"/>
                        <a:sym typeface="Calibri"/>
                      </a:endParaRPr>
                    </a:p>
                  </a:txBody>
                  <a:tcPr marL="68575" marR="68575"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xfrm>
            <a:off x="610450" y="174101"/>
            <a:ext cx="8229600" cy="3561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000"/>
              <a:buFont typeface="Calibri"/>
              <a:buNone/>
            </a:pPr>
            <a:r>
              <a:rPr lang="es-ES" sz="4000" b="1" dirty="0"/>
              <a:t/>
            </a:r>
            <a:br>
              <a:rPr lang="es-ES" sz="4000" b="1" dirty="0"/>
            </a:br>
            <a:r>
              <a:rPr lang="es-ES" sz="4000" b="1" dirty="0"/>
              <a:t>MEDIDAS DE ATENCIÓN A LA DIVERSIDAD</a:t>
            </a:r>
            <a:br>
              <a:rPr lang="es-ES" sz="4000" b="1" dirty="0"/>
            </a:br>
            <a:r>
              <a:rPr lang="es-ES" sz="1000" dirty="0"/>
              <a:t>(Art. 16 de la Orden de 15 de enero de 2021. Circular informativa de 25 de febrero de 2021 sobre los cambios introducidos en las Órdenes que desarrollan el currículo y la atención a la diversidad en las etapas de educación primaria, secundaria y bachillerato. Aclaración de 3 de mayo de 2021 relativa a los programas de atención a la diversidad establecidos en las Órdenes de 15 de enero de 2021 para las etapas de educación primaria, educación secundaria obligatoria y bachillerato)</a:t>
            </a:r>
            <a:endParaRPr sz="1000" b="1" dirty="0"/>
          </a:p>
        </p:txBody>
      </p:sp>
      <p:sp>
        <p:nvSpPr>
          <p:cNvPr id="90" name="Google Shape;90;p2"/>
          <p:cNvSpPr txBox="1">
            <a:spLocks noGrp="1"/>
          </p:cNvSpPr>
          <p:nvPr>
            <p:ph type="body" idx="1"/>
          </p:nvPr>
        </p:nvSpPr>
        <p:spPr>
          <a:xfrm>
            <a:off x="457200" y="3122640"/>
            <a:ext cx="8229600" cy="3561259"/>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Clr>
                <a:schemeClr val="dk1"/>
              </a:buClr>
              <a:buSzPts val="2800"/>
              <a:buAutoNum type="alphaUcParenR"/>
            </a:pPr>
            <a:r>
              <a:rPr lang="es-ES" sz="2800" dirty="0"/>
              <a:t>Medidas generales de atención  a la diversidad</a:t>
            </a:r>
            <a:endParaRPr dirty="0"/>
          </a:p>
          <a:p>
            <a:pPr marL="514350" lvl="0" indent="-514350" algn="l" rtl="0">
              <a:spcBef>
                <a:spcPts val="560"/>
              </a:spcBef>
              <a:spcAft>
                <a:spcPts val="0"/>
              </a:spcAft>
              <a:buClr>
                <a:schemeClr val="dk1"/>
              </a:buClr>
              <a:buSzPts val="2800"/>
              <a:buAutoNum type="alphaUcParenR"/>
            </a:pPr>
            <a:r>
              <a:rPr lang="es-ES" sz="2800" dirty="0"/>
              <a:t>Programas de atención a la diversidad</a:t>
            </a:r>
            <a:endParaRPr dirty="0"/>
          </a:p>
          <a:p>
            <a:pPr marL="514350" lvl="0" indent="-514350" algn="l" rtl="0">
              <a:spcBef>
                <a:spcPts val="560"/>
              </a:spcBef>
              <a:spcAft>
                <a:spcPts val="0"/>
              </a:spcAft>
              <a:buClr>
                <a:schemeClr val="dk1"/>
              </a:buClr>
              <a:buSzPts val="2800"/>
              <a:buAutoNum type="alphaUcParenR"/>
            </a:pPr>
            <a:r>
              <a:rPr lang="es-ES" sz="2800" dirty="0"/>
              <a:t>Programa de mejora del aprendizaje y el rendimiento (PMAR)</a:t>
            </a:r>
            <a:endParaRPr dirty="0"/>
          </a:p>
          <a:p>
            <a:pPr marL="514350" lvl="0" indent="-514350" algn="l" rtl="0">
              <a:spcBef>
                <a:spcPts val="560"/>
              </a:spcBef>
              <a:spcAft>
                <a:spcPts val="0"/>
              </a:spcAft>
              <a:buClr>
                <a:schemeClr val="dk1"/>
              </a:buClr>
              <a:buSzPts val="2800"/>
              <a:buAutoNum type="alphaUcParenR"/>
            </a:pPr>
            <a:r>
              <a:rPr lang="es-ES" sz="2800" dirty="0"/>
              <a:t>Medidas específicas de atención a la diversidad (Programas de adaptación curricular)</a:t>
            </a:r>
            <a:endParaRP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aphicFrame>
        <p:nvGraphicFramePr>
          <p:cNvPr id="95" name="Google Shape;95;p3"/>
          <p:cNvGraphicFramePr/>
          <p:nvPr/>
        </p:nvGraphicFramePr>
        <p:xfrm>
          <a:off x="44450" y="455613"/>
          <a:ext cx="9055100" cy="5948362"/>
        </p:xfrm>
        <a:graphic>
          <a:graphicData uri="http://schemas.openxmlformats.org/presentationml/2006/ole">
            <mc:AlternateContent xmlns:mc="http://schemas.openxmlformats.org/markup-compatibility/2006">
              <mc:Choice xmlns:v="urn:schemas-microsoft-com:vml" Requires="v">
                <p:oleObj spid="_x0000_s1028" r:id="rId5" imgW="9055100" imgH="5948362" progId="Word.Document.12">
                  <p:embed/>
                </p:oleObj>
              </mc:Choice>
              <mc:Fallback>
                <p:oleObj r:id="rId5" imgW="9055100" imgH="5948362" progId="Word.Document.12">
                  <p:embed/>
                  <p:pic>
                    <p:nvPicPr>
                      <p:cNvPr id="95" name="Google Shape;95;p3"/>
                      <p:cNvPicPr preferRelativeResize="0"/>
                      <p:nvPr/>
                    </p:nvPicPr>
                    <p:blipFill rotWithShape="1">
                      <a:blip r:embed="rId6">
                        <a:alphaModFix/>
                      </a:blip>
                      <a:srcRect/>
                      <a:stretch/>
                    </p:blipFill>
                    <p:spPr>
                      <a:xfrm>
                        <a:off x="44450" y="455613"/>
                        <a:ext cx="9055100" cy="5948362"/>
                      </a:xfrm>
                      <a:prstGeom prst="rect">
                        <a:avLst/>
                      </a:prstGeom>
                      <a:noFill/>
                      <a:ln>
                        <a:noFill/>
                      </a:ln>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5D8F1"/>
        </a:solidFill>
        <a:effectLst/>
      </p:bgPr>
    </p:bg>
    <p:spTree>
      <p:nvGrpSpPr>
        <p:cNvPr id="1" name="Shape 99"/>
        <p:cNvGrpSpPr/>
        <p:nvPr/>
      </p:nvGrpSpPr>
      <p:grpSpPr>
        <a:xfrm>
          <a:off x="0" y="0"/>
          <a:ext cx="0" cy="0"/>
          <a:chOff x="0" y="0"/>
          <a:chExt cx="0" cy="0"/>
        </a:xfrm>
      </p:grpSpPr>
      <p:sp>
        <p:nvSpPr>
          <p:cNvPr id="100" name="Google Shape;100;p4"/>
          <p:cNvSpPr txBox="1">
            <a:spLocks noGrp="1"/>
          </p:cNvSpPr>
          <p:nvPr>
            <p:ph type="title"/>
          </p:nvPr>
        </p:nvSpPr>
        <p:spPr>
          <a:xfrm>
            <a:off x="457200" y="274638"/>
            <a:ext cx="8229600" cy="625070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s-ES" sz="3600" b="1"/>
              <a:t>B) PROGRAMAS DE ATENCIÓN A LA DIVERSIDAD EN EDUCACIÓN SECUNDARIA</a:t>
            </a:r>
            <a:endParaRPr sz="36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graphicFrame>
        <p:nvGraphicFramePr>
          <p:cNvPr id="105" name="Google Shape;105;p5"/>
          <p:cNvGraphicFramePr/>
          <p:nvPr/>
        </p:nvGraphicFramePr>
        <p:xfrm>
          <a:off x="107504" y="116632"/>
          <a:ext cx="8856975" cy="6573295"/>
        </p:xfrm>
        <a:graphic>
          <a:graphicData uri="http://schemas.openxmlformats.org/drawingml/2006/table">
            <a:tbl>
              <a:tblPr firstRow="1" bandRow="1">
                <a:noFill/>
                <a:tableStyleId>{436F6B48-07DF-49A9-BE15-1C34ECBB5DC5}</a:tableStyleId>
              </a:tblPr>
              <a:tblGrid>
                <a:gridCol w="2295725">
                  <a:extLst>
                    <a:ext uri="{9D8B030D-6E8A-4147-A177-3AD203B41FA5}">
                      <a16:colId xmlns:a16="http://schemas.microsoft.com/office/drawing/2014/main" xmlns="" val="20000"/>
                    </a:ext>
                  </a:extLst>
                </a:gridCol>
                <a:gridCol w="3320900">
                  <a:extLst>
                    <a:ext uri="{9D8B030D-6E8A-4147-A177-3AD203B41FA5}">
                      <a16:colId xmlns:a16="http://schemas.microsoft.com/office/drawing/2014/main" xmlns="" val="20001"/>
                    </a:ext>
                  </a:extLst>
                </a:gridCol>
                <a:gridCol w="3240350">
                  <a:extLst>
                    <a:ext uri="{9D8B030D-6E8A-4147-A177-3AD203B41FA5}">
                      <a16:colId xmlns:a16="http://schemas.microsoft.com/office/drawing/2014/main" xmlns="" val="20002"/>
                    </a:ext>
                  </a:extLst>
                </a:gridCol>
              </a:tblGrid>
              <a:tr h="184350">
                <a:tc>
                  <a:txBody>
                    <a:bodyPr/>
                    <a:lstStyle/>
                    <a:p>
                      <a:pPr marL="0" marR="0" lvl="0" indent="0" algn="ctr" rtl="0">
                        <a:lnSpc>
                          <a:spcPct val="115000"/>
                        </a:lnSpc>
                        <a:spcBef>
                          <a:spcPts val="0"/>
                        </a:spcBef>
                        <a:spcAft>
                          <a:spcPts val="0"/>
                        </a:spcAft>
                        <a:buNone/>
                      </a:pPr>
                      <a:r>
                        <a:rPr lang="es-ES" sz="2000" b="1" u="none" strike="noStrike" cap="none">
                          <a:latin typeface="Calibri"/>
                          <a:ea typeface="Calibri"/>
                          <a:cs typeface="Calibri"/>
                          <a:sym typeface="Calibri"/>
                        </a:rPr>
                        <a:t>PROGRAMA</a:t>
                      </a:r>
                      <a:endParaRPr sz="2000" u="none" strike="noStrike" cap="none">
                        <a:latin typeface="Calibri"/>
                        <a:ea typeface="Calibri"/>
                        <a:cs typeface="Calibri"/>
                        <a:sym typeface="Calibri"/>
                      </a:endParaRPr>
                    </a:p>
                  </a:txBody>
                  <a:tcPr marL="68575" marR="68575" marT="0" marB="0"/>
                </a:tc>
                <a:tc>
                  <a:txBody>
                    <a:bodyPr/>
                    <a:lstStyle/>
                    <a:p>
                      <a:pPr marL="0" marR="0" lvl="0" indent="0" algn="ctr" rtl="0">
                        <a:lnSpc>
                          <a:spcPct val="115000"/>
                        </a:lnSpc>
                        <a:spcBef>
                          <a:spcPts val="0"/>
                        </a:spcBef>
                        <a:spcAft>
                          <a:spcPts val="0"/>
                        </a:spcAft>
                        <a:buNone/>
                      </a:pPr>
                      <a:r>
                        <a:rPr lang="es-ES" sz="2000" b="1" u="none" strike="noStrike" cap="none">
                          <a:latin typeface="Calibri"/>
                          <a:ea typeface="Calibri"/>
                          <a:cs typeface="Calibri"/>
                          <a:sym typeface="Calibri"/>
                        </a:rPr>
                        <a:t>CARACTERÍSTICAS</a:t>
                      </a:r>
                      <a:endParaRPr sz="2000" u="none" strike="noStrike" cap="none">
                        <a:latin typeface="Calibri"/>
                        <a:ea typeface="Calibri"/>
                        <a:cs typeface="Calibri"/>
                        <a:sym typeface="Calibri"/>
                      </a:endParaRPr>
                    </a:p>
                  </a:txBody>
                  <a:tcPr marL="68575" marR="68575" marT="0" marB="0"/>
                </a:tc>
                <a:tc>
                  <a:txBody>
                    <a:bodyPr/>
                    <a:lstStyle/>
                    <a:p>
                      <a:pPr marL="0" marR="0" lvl="0" indent="0" algn="ctr" rtl="0">
                        <a:lnSpc>
                          <a:spcPct val="115000"/>
                        </a:lnSpc>
                        <a:spcBef>
                          <a:spcPts val="0"/>
                        </a:spcBef>
                        <a:spcAft>
                          <a:spcPts val="0"/>
                        </a:spcAft>
                        <a:buNone/>
                      </a:pPr>
                      <a:r>
                        <a:rPr lang="es-ES" sz="2000" b="1" u="none" strike="noStrike" cap="none">
                          <a:latin typeface="Calibri"/>
                          <a:ea typeface="Calibri"/>
                          <a:cs typeface="Calibri"/>
                          <a:sym typeface="Calibri"/>
                        </a:rPr>
                        <a:t>ALUMNADO DESTINATARIO</a:t>
                      </a:r>
                      <a:endParaRPr sz="2000" u="none" strike="noStrike" cap="none">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6222775">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2000" b="1" u="none" strike="noStrike" cap="none">
                          <a:latin typeface="Calibri"/>
                          <a:ea typeface="Calibri"/>
                          <a:cs typeface="Calibri"/>
                          <a:sym typeface="Calibri"/>
                        </a:rPr>
                        <a:t>Programa de refuerzo del aprendizaje</a:t>
                      </a:r>
                      <a:endParaRPr sz="2000" u="none" strike="noStrike" cap="none">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Estos programas se aplicarán en cualquier momento del curso, tan pronto como se detecten las dificultades y estarán dirigidos a garantizar los aprendizajes de las materias y seguir con aprovechamiento las enseñanzas de ESO.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Se incluirán en las programaciones didácticas</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Se podrán proponer como medida individualizada en la evaluación psicopedagógica del alumnado NEAE: sustituirán a las adaptaciones curriculares no significativas.</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 En el horario lectivo correspondiente a las distintas asignaturas, preferentemente en el aula.</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Se informará periódicamente a las familias de la evolución del alumnado al que se le apliquen dichos programas.</a:t>
                      </a:r>
                      <a:endParaRPr sz="1100" u="none" strike="noStrike" cap="none">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No haya promocionado de curso.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Aún promocionando de curso, no supere alguna de las materias o ámbitos del curso anterior.</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Alumnado DIA.</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 Alumnado de Compensatoria (COM).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 juicio del tutor/a, el departamento de orientación y/o el equipo docente, que presente dificultades en el aprendizaje que justifique su inclusión (no se requiere desfase de un curso):</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 Alumnado NEAE que requiera de evaluación psicopedagógica.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Alumnado con dificultades que no presenta NEAE.</a:t>
                      </a:r>
                      <a:endParaRPr sz="1100" u="none" strike="noStrike" cap="none">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aphicFrame>
        <p:nvGraphicFramePr>
          <p:cNvPr id="110" name="Google Shape;110;p6"/>
          <p:cNvGraphicFramePr/>
          <p:nvPr/>
        </p:nvGraphicFramePr>
        <p:xfrm>
          <a:off x="251520" y="188640"/>
          <a:ext cx="8712975" cy="6480700"/>
        </p:xfrm>
        <a:graphic>
          <a:graphicData uri="http://schemas.openxmlformats.org/drawingml/2006/table">
            <a:tbl>
              <a:tblPr firstRow="1" bandRow="1">
                <a:noFill/>
                <a:tableStyleId>{436F6B48-07DF-49A9-BE15-1C34ECBB5DC5}</a:tableStyleId>
              </a:tblPr>
              <a:tblGrid>
                <a:gridCol w="2904325">
                  <a:extLst>
                    <a:ext uri="{9D8B030D-6E8A-4147-A177-3AD203B41FA5}">
                      <a16:colId xmlns:a16="http://schemas.microsoft.com/office/drawing/2014/main" xmlns="" val="20000"/>
                    </a:ext>
                  </a:extLst>
                </a:gridCol>
                <a:gridCol w="2904325">
                  <a:extLst>
                    <a:ext uri="{9D8B030D-6E8A-4147-A177-3AD203B41FA5}">
                      <a16:colId xmlns:a16="http://schemas.microsoft.com/office/drawing/2014/main" xmlns="" val="20001"/>
                    </a:ext>
                  </a:extLst>
                </a:gridCol>
                <a:gridCol w="2904325">
                  <a:extLst>
                    <a:ext uri="{9D8B030D-6E8A-4147-A177-3AD203B41FA5}">
                      <a16:colId xmlns:a16="http://schemas.microsoft.com/office/drawing/2014/main" xmlns="" val="20002"/>
                    </a:ext>
                  </a:extLst>
                </a:gridCol>
              </a:tblGrid>
              <a:tr h="6082775">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endParaRPr sz="200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200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200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s-ES" sz="2000" b="1" u="none" strike="noStrike" cap="none">
                          <a:solidFill>
                            <a:schemeClr val="dk1"/>
                          </a:solidFill>
                          <a:latin typeface="Calibri"/>
                          <a:ea typeface="Calibri"/>
                          <a:cs typeface="Calibri"/>
                          <a:sym typeface="Calibri"/>
                        </a:rPr>
                        <a:t>Programa de refuerzo de materias generales del bloque de troncales en 1º ESO</a:t>
                      </a:r>
                      <a:endParaRPr sz="2000" u="none" strike="noStrike" cap="none">
                        <a:solidFill>
                          <a:schemeClr val="dk1"/>
                        </a:solidFill>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Para facilitar la superación de las dificultades observadas en estas materias.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En el horario de una de las materias específicas de opción o de libre configuración autonómica.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El alumnado participante en el programa, con carácter general, no podrá ser superior a 15.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No contemplarán calificación final ni constarán en las actas ni en el expediente e historial académico</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del alumnado.</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El alumnado quedará exento de cursar una de las materias del bloque de asignaturas específicas de opción o de libre configuración autonómica. En todo caso, deberá cursar una materia específica.</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Accede a 1º de ESO y requiere refuerzo en LCL, MAT o 1ª LEx, según el informe final de Primaria.</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No ha promocionado a 2º y requiere refuerzo según la información del consejo orientador de final del curso anterior.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t>
                      </a:r>
                      <a:endParaRPr sz="11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s-ES" sz="1200" u="none" strike="noStrike" cap="none">
                          <a:latin typeface="Calibri"/>
                          <a:ea typeface="Calibri"/>
                          <a:cs typeface="Calibri"/>
                          <a:sym typeface="Calibri"/>
                        </a:rPr>
                        <a:t>• Alumnado en el que se detecten dificultades en cualquier momento del curso en LCL, MAT o 1ª LEx.</a:t>
                      </a:r>
                      <a:endParaRPr sz="1100" u="none" strike="noStrike" cap="none">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397925">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graphicFrame>
        <p:nvGraphicFramePr>
          <p:cNvPr id="115" name="Google Shape;115;p7"/>
          <p:cNvGraphicFramePr/>
          <p:nvPr/>
        </p:nvGraphicFramePr>
        <p:xfrm>
          <a:off x="107505" y="404665"/>
          <a:ext cx="8856975" cy="6139495"/>
        </p:xfrm>
        <a:graphic>
          <a:graphicData uri="http://schemas.openxmlformats.org/drawingml/2006/table">
            <a:tbl>
              <a:tblPr firstRow="1" bandRow="1">
                <a:noFill/>
                <a:tableStyleId>{436F6B48-07DF-49A9-BE15-1C34ECBB5DC5}</a:tableStyleId>
              </a:tblPr>
              <a:tblGrid>
                <a:gridCol w="2952325">
                  <a:extLst>
                    <a:ext uri="{9D8B030D-6E8A-4147-A177-3AD203B41FA5}">
                      <a16:colId xmlns:a16="http://schemas.microsoft.com/office/drawing/2014/main" xmlns="" val="20000"/>
                    </a:ext>
                  </a:extLst>
                </a:gridCol>
                <a:gridCol w="2952325">
                  <a:extLst>
                    <a:ext uri="{9D8B030D-6E8A-4147-A177-3AD203B41FA5}">
                      <a16:colId xmlns:a16="http://schemas.microsoft.com/office/drawing/2014/main" xmlns="" val="20001"/>
                    </a:ext>
                  </a:extLst>
                </a:gridCol>
                <a:gridCol w="2952325">
                  <a:extLst>
                    <a:ext uri="{9D8B030D-6E8A-4147-A177-3AD203B41FA5}">
                      <a16:colId xmlns:a16="http://schemas.microsoft.com/office/drawing/2014/main" xmlns="" val="20002"/>
                    </a:ext>
                  </a:extLst>
                </a:gridCol>
              </a:tblGrid>
              <a:tr h="5773725">
                <a:tc>
                  <a:txBody>
                    <a:bodyPr/>
                    <a:lstStyle/>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s-ES" sz="2000" b="1">
                          <a:solidFill>
                            <a:schemeClr val="dk1"/>
                          </a:solidFill>
                          <a:latin typeface="Calibri"/>
                          <a:ea typeface="Calibri"/>
                          <a:cs typeface="Calibri"/>
                          <a:sym typeface="Calibri"/>
                        </a:rPr>
                        <a:t>Programa de refuerzo de materias generales del bloque de troncales en 4º ESO</a:t>
                      </a:r>
                      <a:endParaRPr sz="2000">
                        <a:solidFill>
                          <a:schemeClr val="dk1"/>
                        </a:solidFill>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Para facilitar la superación de las dificultades observadas en estas materias.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En el horario de una de las materias específicas de opción o de libre configuración autonómica.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El alumnado participante en el programa, con carácter general, no podrá ser superior a 15.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No contemplarán calificación final ni constarán en las actas ni en el expediente e historial académico del alumnado.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El alumnado quedará exento de cursar una de las materias del bloque de asignaturas específicas de opción o de libre configuración autonómica. En todo caso, deberá cursar una materia específica.</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Que durante el curso o cursos anteriores haya seguido un PMAR.</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Que, repitiendo 4º, requiera refuerzo según el consejo orientador del curso anterior.</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Que, procediendo de 3º ordinario, promocione a 4º y requiera refuerzo según el consejo orientador del curso anterior.</a:t>
                      </a:r>
                      <a:endParaRPr sz="1100">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r h="346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p8"/>
          <p:cNvGraphicFramePr/>
          <p:nvPr/>
        </p:nvGraphicFramePr>
        <p:xfrm>
          <a:off x="395535" y="548680"/>
          <a:ext cx="8496975" cy="4696475"/>
        </p:xfrm>
        <a:graphic>
          <a:graphicData uri="http://schemas.openxmlformats.org/drawingml/2006/table">
            <a:tbl>
              <a:tblPr firstRow="1" bandRow="1">
                <a:noFill/>
                <a:tableStyleId>{436F6B48-07DF-49A9-BE15-1C34ECBB5DC5}</a:tableStyleId>
              </a:tblPr>
              <a:tblGrid>
                <a:gridCol w="2832325">
                  <a:extLst>
                    <a:ext uri="{9D8B030D-6E8A-4147-A177-3AD203B41FA5}">
                      <a16:colId xmlns:a16="http://schemas.microsoft.com/office/drawing/2014/main" xmlns="" val="20000"/>
                    </a:ext>
                  </a:extLst>
                </a:gridCol>
                <a:gridCol w="2832325">
                  <a:extLst>
                    <a:ext uri="{9D8B030D-6E8A-4147-A177-3AD203B41FA5}">
                      <a16:colId xmlns:a16="http://schemas.microsoft.com/office/drawing/2014/main" xmlns="" val="20001"/>
                    </a:ext>
                  </a:extLst>
                </a:gridCol>
                <a:gridCol w="2832325">
                  <a:extLst>
                    <a:ext uri="{9D8B030D-6E8A-4147-A177-3AD203B41FA5}">
                      <a16:colId xmlns:a16="http://schemas.microsoft.com/office/drawing/2014/main" xmlns="" val="20002"/>
                    </a:ext>
                  </a:extLst>
                </a:gridCol>
              </a:tblGrid>
              <a:tr h="4696475">
                <a:tc>
                  <a:txBody>
                    <a:bodyPr/>
                    <a:lstStyle/>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b="1">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s-ES" sz="2000" b="1">
                          <a:solidFill>
                            <a:schemeClr val="dk1"/>
                          </a:solidFill>
                          <a:latin typeface="Calibri"/>
                          <a:ea typeface="Calibri"/>
                          <a:cs typeface="Calibri"/>
                          <a:sym typeface="Calibri"/>
                        </a:rPr>
                        <a:t>Programas de profundización</a:t>
                      </a:r>
                      <a:endParaRPr sz="2000">
                        <a:solidFill>
                          <a:schemeClr val="dk1"/>
                        </a:solidFill>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Consistirán en un enriquecimiento de los contenidos del currículo ordinario sin modificación de los criterios de evaluación.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Se desarrollan en el horario lectivo de las materias objeto de enriquecimiento.</a:t>
                      </a:r>
                      <a:endParaRPr sz="1100">
                        <a:latin typeface="Calibri"/>
                        <a:ea typeface="Calibri"/>
                        <a:cs typeface="Calibri"/>
                        <a:sym typeface="Calibri"/>
                      </a:endParaRPr>
                    </a:p>
                  </a:txBody>
                  <a:tcPr marL="68575" marR="68575" marT="0" marB="0"/>
                </a:tc>
                <a:tc>
                  <a:txBody>
                    <a:bodyPr/>
                    <a:lstStyle/>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endParaRPr sz="12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Alumnado altamente motivado para el aprendizaje.</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t>
                      </a:r>
                      <a:endParaRPr sz="1100">
                        <a:latin typeface="Calibri"/>
                        <a:ea typeface="Calibri"/>
                        <a:cs typeface="Calibri"/>
                        <a:sym typeface="Calibri"/>
                      </a:endParaRPr>
                    </a:p>
                    <a:p>
                      <a:pPr marL="0" marR="0" lvl="0" indent="0" algn="l" rtl="0">
                        <a:lnSpc>
                          <a:spcPct val="115000"/>
                        </a:lnSpc>
                        <a:spcBef>
                          <a:spcPts val="0"/>
                        </a:spcBef>
                        <a:spcAft>
                          <a:spcPts val="0"/>
                        </a:spcAft>
                        <a:buNone/>
                      </a:pPr>
                      <a:r>
                        <a:rPr lang="es-ES" sz="1200">
                          <a:latin typeface="Calibri"/>
                          <a:ea typeface="Calibri"/>
                          <a:cs typeface="Calibri"/>
                          <a:sym typeface="Calibri"/>
                        </a:rPr>
                        <a:t>• Alumnado que presenta altas capacidades intelectuales.</a:t>
                      </a:r>
                      <a:endParaRPr sz="1100">
                        <a:latin typeface="Calibri"/>
                        <a:ea typeface="Calibri"/>
                        <a:cs typeface="Calibri"/>
                        <a:sym typeface="Calibri"/>
                      </a:endParaRPr>
                    </a:p>
                  </a:txBody>
                  <a:tcPr marL="68575" marR="68575" marT="0" marB="0"/>
                </a:tc>
                <a:extLst>
                  <a:ext uri="{0D108BD9-81ED-4DB2-BD59-A6C34878D82A}">
                    <a16:rowId xmlns:a16="http://schemas.microsoft.com/office/drawing/2014/main" xmlns=""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5D8F1"/>
        </a:solidFill>
        <a:effectLst/>
      </p:bgPr>
    </p:bg>
    <p:spTree>
      <p:nvGrpSpPr>
        <p:cNvPr id="1" name="Shape 124"/>
        <p:cNvGrpSpPr/>
        <p:nvPr/>
      </p:nvGrpSpPr>
      <p:grpSpPr>
        <a:xfrm>
          <a:off x="0" y="0"/>
          <a:ext cx="0" cy="0"/>
          <a:chOff x="0" y="0"/>
          <a:chExt cx="0" cy="0"/>
        </a:xfrm>
      </p:grpSpPr>
      <p:sp>
        <p:nvSpPr>
          <p:cNvPr id="125" name="Google Shape;125;p9"/>
          <p:cNvSpPr txBox="1">
            <a:spLocks noGrp="1"/>
          </p:cNvSpPr>
          <p:nvPr>
            <p:ph type="title"/>
          </p:nvPr>
        </p:nvSpPr>
        <p:spPr>
          <a:xfrm>
            <a:off x="457200" y="274638"/>
            <a:ext cx="8229600" cy="625070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s-ES" sz="3600" b="1"/>
              <a:t>C) PROGRAMAS DE MEJORA DEL APRENDIZAJE Y DEL RENDIMIENTO (PMAR)</a:t>
            </a:r>
            <a:endParaRPr sz="3600"/>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Presentación en pantalla (4:3)</PresentationFormat>
  <Paragraphs>236</Paragraphs>
  <Slides>13</Slides>
  <Notes>13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Tema de Office</vt:lpstr>
      <vt:lpstr>Documento de Microsoft Word</vt:lpstr>
      <vt:lpstr>ATENCIÓN A LA DIVERSIDAD EN  EDUCACIÓN SECUNDARIA OBLIGATORIA  IES Rafael Pérez Estrada Curso 2021-2022</vt:lpstr>
      <vt:lpstr> MEDIDAS DE ATENCIÓN A LA DIVERSIDAD (Art. 16 de la Orden de 15 de enero de 2021. Circular informativa de 25 de febrero de 2021 sobre los cambios introducidos en las Órdenes que desarrollan el currículo y la atención a la diversidad en las etapas de educación primaria, secundaria y bachillerato. Aclaración de 3 de mayo de 2021 relativa a los programas de atención a la diversidad establecidos en las Órdenes de 15 de enero de 2021 para las etapas de educación primaria, educación secundaria obligatoria y bachillerato)</vt:lpstr>
      <vt:lpstr>Presentación de PowerPoint</vt:lpstr>
      <vt:lpstr>B) PROGRAMAS DE ATENCIÓN A LA DIVERSIDAD EN EDUCACIÓN SECUNDARIA</vt:lpstr>
      <vt:lpstr>Presentación de PowerPoint</vt:lpstr>
      <vt:lpstr>Presentación de PowerPoint</vt:lpstr>
      <vt:lpstr>Presentación de PowerPoint</vt:lpstr>
      <vt:lpstr>Presentación de PowerPoint</vt:lpstr>
      <vt:lpstr>C) PROGRAMAS DE MEJORA DEL APRENDIZAJE Y DEL RENDIMIENTO (PMAR)</vt:lpstr>
      <vt:lpstr>Requisitos de acceso a los PMAR en 2º y 3º de ESO</vt:lpstr>
      <vt:lpstr>Materias no superadas (PMAR)</vt:lpstr>
      <vt:lpstr> D) MEDIDAS ESPECÍFICAS DE ATENCIÓN A LA DIVERSIDAD   PROGRAMAS DE ADAPTACIÓN CURRICULAR PARA LA EDUCACIÓN SECUNDARIA OBLIGATORIA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A LA DIVERSIDAD EN  EDUCACIÓN SECUNDARIA OBLIGATORIA  IES Rafael Pérez Estrada Curso 2021-2022</dc:title>
  <dc:creator>media</dc:creator>
  <cp:lastModifiedBy>Luffi</cp:lastModifiedBy>
  <cp:revision>1</cp:revision>
  <dcterms:created xsi:type="dcterms:W3CDTF">2021-10-17T11:38:15Z</dcterms:created>
  <dcterms:modified xsi:type="dcterms:W3CDTF">2021-10-28T09:35:27Z</dcterms:modified>
</cp:coreProperties>
</file>