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Calibri" pitchFamily="34" charset="0"/>
      <p:regular r:id="rId21"/>
      <p:bold r:id="rId22"/>
      <p:italic r:id="rId23"/>
      <p:boldItalic r:id="rId24"/>
    </p:embeddedFont>
    <p:embeddedFont>
      <p:font typeface="Century Gothic"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14776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1uK0b4MxI2A"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51h_sfzxdza"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youtube.com/watch?v=88sswdynrq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AdFG7gek1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685800" y="548681"/>
            <a:ext cx="7772400" cy="12241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s-ES" sz="3959"/>
              <a:t>PLAN DE ACCIÓN TUTORIAL</a:t>
            </a:r>
            <a:br>
              <a:rPr lang="es-ES" sz="3959"/>
            </a:br>
            <a:endParaRPr sz="3959"/>
          </a:p>
        </p:txBody>
      </p:sp>
      <p:sp>
        <p:nvSpPr>
          <p:cNvPr id="89" name="Google Shape;89;p13"/>
          <p:cNvSpPr txBox="1">
            <a:spLocks noGrp="1"/>
          </p:cNvSpPr>
          <p:nvPr>
            <p:ph type="subTitle" idx="1"/>
          </p:nvPr>
        </p:nvSpPr>
        <p:spPr>
          <a:xfrm>
            <a:off x="1371600" y="5157192"/>
            <a:ext cx="6400800" cy="86409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4400"/>
              <a:buNone/>
            </a:pPr>
            <a:r>
              <a:rPr lang="es-ES" sz="4400">
                <a:solidFill>
                  <a:srgbClr val="000000"/>
                </a:solidFill>
              </a:rPr>
              <a:t>CURSO 2020-2021</a:t>
            </a:r>
            <a:endParaRPr/>
          </a:p>
        </p:txBody>
      </p:sp>
      <p:pic>
        <p:nvPicPr>
          <p:cNvPr id="90" name="Google Shape;90;p13"/>
          <p:cNvPicPr preferRelativeResize="0"/>
          <p:nvPr/>
        </p:nvPicPr>
        <p:blipFill rotWithShape="1">
          <a:blip r:embed="rId3">
            <a:alphaModFix/>
          </a:blip>
          <a:srcRect/>
          <a:stretch/>
        </p:blipFill>
        <p:spPr>
          <a:xfrm>
            <a:off x="1547664" y="1484784"/>
            <a:ext cx="5934075" cy="30963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entury Gothic"/>
              <a:buNone/>
            </a:pPr>
            <a:r>
              <a:rPr lang="es-ES" sz="3200" b="1">
                <a:latin typeface="Century Gothic"/>
                <a:ea typeface="Century Gothic"/>
                <a:cs typeface="Century Gothic"/>
                <a:sym typeface="Century Gothic"/>
              </a:rPr>
              <a:t>UNIDADES DIDÁCTICAS</a:t>
            </a:r>
            <a:br>
              <a:rPr lang="es-ES" sz="3200" b="1">
                <a:latin typeface="Century Gothic"/>
                <a:ea typeface="Century Gothic"/>
                <a:cs typeface="Century Gothic"/>
                <a:sym typeface="Century Gothic"/>
              </a:rPr>
            </a:br>
            <a:r>
              <a:rPr lang="es-ES" sz="3200" b="1">
                <a:latin typeface="Century Gothic"/>
                <a:ea typeface="Century Gothic"/>
                <a:cs typeface="Century Gothic"/>
                <a:sym typeface="Century Gothic"/>
              </a:rPr>
              <a:t>1º Y 2º DE ESO</a:t>
            </a:r>
            <a:endParaRPr sz="3200" b="1">
              <a:latin typeface="Century Gothic"/>
              <a:ea typeface="Century Gothic"/>
              <a:cs typeface="Century Gothic"/>
              <a:sym typeface="Century Gothic"/>
            </a:endParaRPr>
          </a:p>
        </p:txBody>
      </p:sp>
      <p:sp>
        <p:nvSpPr>
          <p:cNvPr id="152" name="Google Shape;152;p22"/>
          <p:cNvSpPr txBox="1">
            <a:spLocks noGrp="1"/>
          </p:cNvSpPr>
          <p:nvPr>
            <p:ph type="body" idx="1"/>
          </p:nvPr>
        </p:nvSpPr>
        <p:spPr>
          <a:xfrm>
            <a:off x="467544" y="1556792"/>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s-ES" sz="1800" b="1">
                <a:latin typeface="Century Gothic"/>
                <a:ea typeface="Century Gothic"/>
                <a:cs typeface="Century Gothic"/>
                <a:sym typeface="Century Gothic"/>
              </a:rPr>
              <a:t>TAREA 3: CRECIMIENTO</a:t>
            </a:r>
            <a:endParaRPr/>
          </a:p>
          <a:p>
            <a:pPr marL="0" lvl="0" indent="0" algn="l" rtl="0">
              <a:spcBef>
                <a:spcPts val="360"/>
              </a:spcBef>
              <a:spcAft>
                <a:spcPts val="0"/>
              </a:spcAft>
              <a:buClr>
                <a:schemeClr val="dk1"/>
              </a:buClr>
              <a:buSzPts val="1800"/>
              <a:buNone/>
            </a:pPr>
            <a:r>
              <a:rPr lang="es-ES" sz="1800" b="1">
                <a:latin typeface="Century Gothic"/>
                <a:ea typeface="Century Gothic"/>
                <a:cs typeface="Century Gothic"/>
                <a:sym typeface="Century Gothic"/>
              </a:rPr>
              <a:t>OBJETIVOS</a:t>
            </a:r>
            <a:r>
              <a:rPr lang="es-ES" sz="1800">
                <a:latin typeface="Century Gothic"/>
                <a:ea typeface="Century Gothic"/>
                <a:cs typeface="Century Gothic"/>
                <a:sym typeface="Century Gothic"/>
              </a:rPr>
              <a:t>:</a:t>
            </a:r>
            <a:r>
              <a:rPr lang="es-ES" sz="1800" b="0" i="0" u="none" strike="noStrike">
                <a:solidFill>
                  <a:srgbClr val="3B3B3B"/>
                </a:solidFill>
                <a:latin typeface="Century Gothic"/>
                <a:ea typeface="Century Gothic"/>
                <a:cs typeface="Century Gothic"/>
                <a:sym typeface="Century Gothic"/>
              </a:rPr>
              <a:t> </a:t>
            </a:r>
            <a:endParaRPr/>
          </a:p>
          <a:p>
            <a:pPr marL="0" lvl="0" indent="0" algn="l" rtl="0">
              <a:spcBef>
                <a:spcPts val="360"/>
              </a:spcBef>
              <a:spcAft>
                <a:spcPts val="0"/>
              </a:spcAft>
              <a:buClr>
                <a:srgbClr val="3B3B3B"/>
              </a:buClr>
              <a:buSzPts val="1800"/>
              <a:buNone/>
            </a:pPr>
            <a:r>
              <a:rPr lang="es-ES" sz="1800">
                <a:solidFill>
                  <a:srgbClr val="3B3B3B"/>
                </a:solidFill>
                <a:latin typeface="Century Gothic"/>
                <a:ea typeface="Century Gothic"/>
                <a:cs typeface="Century Gothic"/>
                <a:sym typeface="Century Gothic"/>
              </a:rPr>
              <a:t>1.</a:t>
            </a:r>
            <a:r>
              <a:rPr lang="es-ES" sz="1800" b="0" i="0" u="none" strike="noStrike">
                <a:solidFill>
                  <a:srgbClr val="3B3B3B"/>
                </a:solidFill>
                <a:latin typeface="Century Gothic"/>
                <a:ea typeface="Century Gothic"/>
                <a:cs typeface="Century Gothic"/>
                <a:sym typeface="Century Gothic"/>
              </a:rPr>
              <a:t>Descubrir y reforzar todos aquellos recursos positivos desarrollados a partir de la vivencia del confinamiento.</a:t>
            </a:r>
            <a:endParaRPr/>
          </a:p>
          <a:p>
            <a:pPr marL="0" lvl="0" indent="0" algn="l" rtl="0">
              <a:spcBef>
                <a:spcPts val="360"/>
              </a:spcBef>
              <a:spcAft>
                <a:spcPts val="0"/>
              </a:spcAft>
              <a:buClr>
                <a:srgbClr val="3B3B3B"/>
              </a:buClr>
              <a:buSzPts val="1800"/>
              <a:buNone/>
            </a:pPr>
            <a:r>
              <a:rPr lang="es-ES" sz="1800" b="0" i="0" u="none" strike="noStrike">
                <a:solidFill>
                  <a:srgbClr val="3B3B3B"/>
                </a:solidFill>
                <a:latin typeface="Century Gothic"/>
                <a:ea typeface="Century Gothic"/>
                <a:cs typeface="Century Gothic"/>
                <a:sym typeface="Century Gothic"/>
              </a:rPr>
              <a:t>2.Promover el fortalecimiento y el crecimiento posterior a una situación de crisis.</a:t>
            </a:r>
            <a:endParaRPr/>
          </a:p>
          <a:p>
            <a:pPr marL="0" lvl="0" indent="0" algn="l" rtl="0">
              <a:spcBef>
                <a:spcPts val="360"/>
              </a:spcBef>
              <a:spcAft>
                <a:spcPts val="0"/>
              </a:spcAft>
              <a:buClr>
                <a:srgbClr val="3B3B3B"/>
              </a:buClr>
              <a:buSzPts val="1800"/>
              <a:buNone/>
            </a:pPr>
            <a:r>
              <a:rPr lang="es-ES" sz="1800" b="0" i="0" u="none" strike="noStrike">
                <a:solidFill>
                  <a:srgbClr val="3B3B3B"/>
                </a:solidFill>
                <a:latin typeface="Century Gothic"/>
                <a:ea typeface="Century Gothic"/>
                <a:cs typeface="Century Gothic"/>
                <a:sym typeface="Century Gothic"/>
              </a:rPr>
              <a:t>3.Reforzar la unión entre todos los individuos como símbolo de fortaleza interpersonal.</a:t>
            </a:r>
            <a:endParaRPr/>
          </a:p>
          <a:p>
            <a:pPr marL="0" lvl="0" indent="0" algn="ctr" rtl="0">
              <a:spcBef>
                <a:spcPts val="360"/>
              </a:spcBef>
              <a:spcAft>
                <a:spcPts val="0"/>
              </a:spcAft>
              <a:buClr>
                <a:schemeClr val="dk1"/>
              </a:buClr>
              <a:buSzPts val="1800"/>
              <a:buNone/>
            </a:pPr>
            <a:endParaRPr sz="1800" b="1">
              <a:latin typeface="Century Gothic"/>
              <a:ea typeface="Century Gothic"/>
              <a:cs typeface="Century Gothic"/>
              <a:sym typeface="Century Gothic"/>
            </a:endParaRPr>
          </a:p>
          <a:p>
            <a:pPr marL="0" lvl="0" indent="0" algn="ctr" rtl="0">
              <a:spcBef>
                <a:spcPts val="360"/>
              </a:spcBef>
              <a:spcAft>
                <a:spcPts val="0"/>
              </a:spcAft>
              <a:buClr>
                <a:schemeClr val="dk1"/>
              </a:buClr>
              <a:buSzPts val="1800"/>
              <a:buNone/>
            </a:pPr>
            <a:r>
              <a:rPr lang="es-ES" sz="1800" b="1">
                <a:latin typeface="Century Gothic"/>
                <a:ea typeface="Century Gothic"/>
                <a:cs typeface="Century Gothic"/>
                <a:sym typeface="Century Gothic"/>
              </a:rPr>
              <a:t>ACTIVIDADES</a:t>
            </a:r>
            <a:endParaRPr/>
          </a:p>
          <a:p>
            <a:pPr marL="0" lvl="0" indent="0" algn="ctr" rtl="0">
              <a:spcBef>
                <a:spcPts val="360"/>
              </a:spcBef>
              <a:spcAft>
                <a:spcPts val="0"/>
              </a:spcAft>
              <a:buClr>
                <a:schemeClr val="dk1"/>
              </a:buClr>
              <a:buSzPts val="1800"/>
              <a:buNone/>
            </a:pPr>
            <a:endParaRPr sz="1800" b="1">
              <a:latin typeface="Century Gothic"/>
              <a:ea typeface="Century Gothic"/>
              <a:cs typeface="Century Gothic"/>
              <a:sym typeface="Century Gothic"/>
            </a:endParaRPr>
          </a:p>
          <a:p>
            <a:pPr marL="0" lvl="0" indent="0" algn="l" rtl="0">
              <a:spcBef>
                <a:spcPts val="360"/>
              </a:spcBef>
              <a:spcAft>
                <a:spcPts val="0"/>
              </a:spcAft>
              <a:buClr>
                <a:schemeClr val="dk1"/>
              </a:buClr>
              <a:buSzPts val="1800"/>
              <a:buNone/>
            </a:pPr>
            <a:r>
              <a:rPr lang="es-ES" sz="1800" b="1">
                <a:latin typeface="Century Gothic"/>
                <a:ea typeface="Century Gothic"/>
                <a:cs typeface="Century Gothic"/>
                <a:sym typeface="Century Gothic"/>
              </a:rPr>
              <a:t>Actividad 1:  </a:t>
            </a:r>
            <a:r>
              <a:rPr lang="es-ES" sz="1800">
                <a:latin typeface="Century Gothic"/>
                <a:ea typeface="Century Gothic"/>
                <a:cs typeface="Century Gothic"/>
                <a:sym typeface="Century Gothic"/>
              </a:rPr>
              <a:t>Refuerzo de recursos</a:t>
            </a:r>
            <a:endParaRPr/>
          </a:p>
          <a:p>
            <a:pPr marL="0" lvl="0" indent="0" algn="l" rtl="0">
              <a:spcBef>
                <a:spcPts val="360"/>
              </a:spcBef>
              <a:spcAft>
                <a:spcPts val="0"/>
              </a:spcAft>
              <a:buClr>
                <a:schemeClr val="dk1"/>
              </a:buClr>
              <a:buSzPts val="1800"/>
              <a:buNone/>
            </a:pPr>
            <a:r>
              <a:rPr lang="es-ES" sz="1800" b="1">
                <a:latin typeface="Century Gothic"/>
                <a:ea typeface="Century Gothic"/>
                <a:cs typeface="Century Gothic"/>
                <a:sym typeface="Century Gothic"/>
              </a:rPr>
              <a:t>Actividad 2: </a:t>
            </a:r>
            <a:r>
              <a:rPr lang="es-ES" sz="1800">
                <a:latin typeface="Century Gothic"/>
                <a:ea typeface="Century Gothic"/>
                <a:cs typeface="Century Gothic"/>
                <a:sym typeface="Century Gothic"/>
              </a:rPr>
              <a:t>Sacudir el cuerpo como un perro que sale mojado del agua</a:t>
            </a:r>
            <a:r>
              <a:rPr lang="es-ES" sz="1800" b="1">
                <a:latin typeface="Century Gothic"/>
                <a:ea typeface="Century Gothic"/>
                <a:cs typeface="Century Gothic"/>
                <a:sym typeface="Century Gothic"/>
              </a:rPr>
              <a:t>.</a:t>
            </a:r>
            <a:endParaRPr/>
          </a:p>
          <a:p>
            <a:pPr marL="0" lvl="0" indent="0" algn="l" rtl="0">
              <a:spcBef>
                <a:spcPts val="360"/>
              </a:spcBef>
              <a:spcAft>
                <a:spcPts val="0"/>
              </a:spcAft>
              <a:buClr>
                <a:schemeClr val="dk1"/>
              </a:buClr>
              <a:buSzPts val="1800"/>
              <a:buNone/>
            </a:pPr>
            <a:r>
              <a:rPr lang="es-ES" sz="1800" b="1">
                <a:latin typeface="Century Gothic"/>
                <a:ea typeface="Century Gothic"/>
                <a:cs typeface="Century Gothic"/>
                <a:sym typeface="Century Gothic"/>
              </a:rPr>
              <a:t>Actividad 3: </a:t>
            </a:r>
            <a:r>
              <a:rPr lang="es-ES" sz="1800">
                <a:latin typeface="Century Gothic"/>
                <a:ea typeface="Century Gothic"/>
                <a:cs typeface="Century Gothic"/>
                <a:sym typeface="Century Gothic"/>
              </a:rPr>
              <a:t>Limpia la harin</a:t>
            </a:r>
            <a:r>
              <a:rPr lang="es-ES" sz="1800" b="1">
                <a:latin typeface="Century Gothic"/>
                <a:ea typeface="Century Gothic"/>
                <a:cs typeface="Century Gothic"/>
                <a:sym typeface="Century Gothic"/>
              </a:rPr>
              <a:t>a</a:t>
            </a:r>
            <a:endParaRPr sz="1800" b="1">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Font typeface="Century Gothic"/>
              <a:buNone/>
            </a:pPr>
            <a:r>
              <a:rPr lang="es-ES" sz="2000">
                <a:latin typeface="Century Gothic"/>
                <a:ea typeface="Century Gothic"/>
                <a:cs typeface="Century Gothic"/>
                <a:sym typeface="Century Gothic"/>
              </a:rPr>
              <a:t/>
            </a:r>
            <a:br>
              <a:rPr lang="es-ES" sz="2000">
                <a:latin typeface="Century Gothic"/>
                <a:ea typeface="Century Gothic"/>
                <a:cs typeface="Century Gothic"/>
                <a:sym typeface="Century Gothic"/>
              </a:rPr>
            </a:br>
            <a:r>
              <a:rPr lang="es-ES" sz="2000">
                <a:latin typeface="Century Gothic"/>
                <a:ea typeface="Century Gothic"/>
                <a:cs typeface="Century Gothic"/>
                <a:sym typeface="Century Gothic"/>
              </a:rPr>
              <a:t/>
            </a:r>
            <a:br>
              <a:rPr lang="es-ES" sz="2000">
                <a:latin typeface="Century Gothic"/>
                <a:ea typeface="Century Gothic"/>
                <a:cs typeface="Century Gothic"/>
                <a:sym typeface="Century Gothic"/>
              </a:rPr>
            </a:br>
            <a:r>
              <a:rPr lang="es-ES" sz="2800" b="1">
                <a:latin typeface="Century Gothic"/>
                <a:ea typeface="Century Gothic"/>
                <a:cs typeface="Century Gothic"/>
                <a:sym typeface="Century Gothic"/>
              </a:rPr>
              <a:t>UNIDADES DIDÁCTICAS PARA 3º Y 4º DE ESO</a:t>
            </a:r>
            <a:br>
              <a:rPr lang="es-ES" sz="2800" b="1">
                <a:latin typeface="Century Gothic"/>
                <a:ea typeface="Century Gothic"/>
                <a:cs typeface="Century Gothic"/>
                <a:sym typeface="Century Gothic"/>
              </a:rPr>
            </a:br>
            <a:r>
              <a:rPr lang="es-ES" sz="2000" b="1">
                <a:solidFill>
                  <a:srgbClr val="000000"/>
                </a:solidFill>
                <a:latin typeface="Century Gothic"/>
                <a:ea typeface="Century Gothic"/>
                <a:cs typeface="Century Gothic"/>
                <a:sym typeface="Century Gothic"/>
              </a:rPr>
              <a:t>El proceso vivido. Reflexiones sobre la interpretación de lo experimentado</a:t>
            </a:r>
            <a:br>
              <a:rPr lang="es-ES" sz="2000" b="1">
                <a:solidFill>
                  <a:srgbClr val="000000"/>
                </a:solidFill>
                <a:latin typeface="Century Gothic"/>
                <a:ea typeface="Century Gothic"/>
                <a:cs typeface="Century Gothic"/>
                <a:sym typeface="Century Gothic"/>
              </a:rPr>
            </a:br>
            <a:r>
              <a:rPr lang="es-ES" sz="2000">
                <a:solidFill>
                  <a:srgbClr val="000000"/>
                </a:solidFill>
                <a:latin typeface="Century Gothic"/>
                <a:ea typeface="Century Gothic"/>
                <a:cs typeface="Century Gothic"/>
                <a:sym typeface="Century Gothic"/>
              </a:rPr>
              <a:t/>
            </a:r>
            <a:br>
              <a:rPr lang="es-ES" sz="2000">
                <a:solidFill>
                  <a:srgbClr val="000000"/>
                </a:solidFill>
                <a:latin typeface="Century Gothic"/>
                <a:ea typeface="Century Gothic"/>
                <a:cs typeface="Century Gothic"/>
                <a:sym typeface="Century Gothic"/>
              </a:rPr>
            </a:br>
            <a:endParaRPr sz="2000">
              <a:latin typeface="Century Gothic"/>
              <a:ea typeface="Century Gothic"/>
              <a:cs typeface="Century Gothic"/>
              <a:sym typeface="Century Gothic"/>
            </a:endParaRPr>
          </a:p>
        </p:txBody>
      </p:sp>
      <p:sp>
        <p:nvSpPr>
          <p:cNvPr id="158" name="Google Shape;158;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s-ES" sz="1800" b="1">
                <a:latin typeface="Century Gothic"/>
                <a:ea typeface="Century Gothic"/>
                <a:cs typeface="Century Gothic"/>
                <a:sym typeface="Century Gothic"/>
              </a:rPr>
              <a:t>Actividad 1</a:t>
            </a:r>
            <a:r>
              <a:rPr lang="es-ES" sz="1800">
                <a:latin typeface="Century Gothic"/>
                <a:ea typeface="Century Gothic"/>
                <a:cs typeface="Century Gothic"/>
                <a:sym typeface="Century Gothic"/>
              </a:rPr>
              <a:t>: ¿Hemos cambiado? Superar las dificultades.</a:t>
            </a:r>
            <a:endParaRPr/>
          </a:p>
          <a:p>
            <a:pPr marL="0" lvl="0" indent="0" algn="l" rtl="0">
              <a:spcBef>
                <a:spcPts val="360"/>
              </a:spcBef>
              <a:spcAft>
                <a:spcPts val="0"/>
              </a:spcAft>
              <a:buClr>
                <a:schemeClr val="dk1"/>
              </a:buClr>
              <a:buSzPts val="1800"/>
              <a:buNone/>
            </a:pPr>
            <a:endParaRPr sz="1800" b="1">
              <a:latin typeface="Century Gothic"/>
              <a:ea typeface="Century Gothic"/>
              <a:cs typeface="Century Gothic"/>
              <a:sym typeface="Century Gothic"/>
            </a:endParaRPr>
          </a:p>
          <a:p>
            <a:pPr marL="0" lvl="0" indent="0" algn="l" rtl="0">
              <a:spcBef>
                <a:spcPts val="360"/>
              </a:spcBef>
              <a:spcAft>
                <a:spcPts val="0"/>
              </a:spcAft>
              <a:buClr>
                <a:schemeClr val="dk1"/>
              </a:buClr>
              <a:buSzPts val="1800"/>
              <a:buNone/>
            </a:pPr>
            <a:r>
              <a:rPr lang="es-ES" sz="1800" b="1">
                <a:latin typeface="Century Gothic"/>
                <a:ea typeface="Century Gothic"/>
                <a:cs typeface="Century Gothic"/>
                <a:sym typeface="Century Gothic"/>
              </a:rPr>
              <a:t>Objetivos</a:t>
            </a:r>
            <a:r>
              <a:rPr lang="es-ES"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marL="0" lvl="0" indent="0" algn="l" rtl="0">
              <a:spcBef>
                <a:spcPts val="360"/>
              </a:spcBef>
              <a:spcAft>
                <a:spcPts val="0"/>
              </a:spcAft>
              <a:buClr>
                <a:schemeClr val="dk1"/>
              </a:buClr>
              <a:buSzPts val="1800"/>
              <a:buNone/>
            </a:pPr>
            <a:endParaRPr sz="1800">
              <a:latin typeface="Century Gothic"/>
              <a:ea typeface="Century Gothic"/>
              <a:cs typeface="Century Gothic"/>
              <a:sym typeface="Century Gothic"/>
            </a:endParaRPr>
          </a:p>
          <a:p>
            <a:pPr marL="0" lvl="0" indent="0" algn="l" rtl="0">
              <a:spcBef>
                <a:spcPts val="360"/>
              </a:spcBef>
              <a:spcAft>
                <a:spcPts val="0"/>
              </a:spcAft>
              <a:buClr>
                <a:schemeClr val="dk1"/>
              </a:buClr>
              <a:buSzPts val="1800"/>
              <a:buNone/>
            </a:pPr>
            <a:r>
              <a:rPr lang="es-ES" sz="1800">
                <a:latin typeface="Century Gothic"/>
                <a:ea typeface="Century Gothic"/>
                <a:cs typeface="Century Gothic"/>
                <a:sym typeface="Century Gothic"/>
              </a:rPr>
              <a:t>1.Reflexionar sobre el proceso vivido durante la pandemia y el confinamiento. Lecciones que hemos podido aprender. </a:t>
            </a:r>
            <a:endParaRPr/>
          </a:p>
          <a:p>
            <a:pPr marL="0" lvl="0" indent="0" algn="l" rtl="0">
              <a:spcBef>
                <a:spcPts val="360"/>
              </a:spcBef>
              <a:spcAft>
                <a:spcPts val="0"/>
              </a:spcAft>
              <a:buClr>
                <a:schemeClr val="dk1"/>
              </a:buClr>
              <a:buSzPts val="1800"/>
              <a:buNone/>
            </a:pPr>
            <a:r>
              <a:rPr lang="es-ES" sz="1800">
                <a:latin typeface="Century Gothic"/>
                <a:ea typeface="Century Gothic"/>
                <a:cs typeface="Century Gothic"/>
                <a:sym typeface="Century Gothic"/>
              </a:rPr>
              <a:t>2. Revisar los diferentes aspectos positivos y negativos ha generado la situación vivida, en la dimensión global, de país, social, familiar e individual. </a:t>
            </a:r>
            <a:endParaRPr/>
          </a:p>
          <a:p>
            <a:pPr marL="0" lvl="0" indent="0" algn="l" rtl="0">
              <a:spcBef>
                <a:spcPts val="360"/>
              </a:spcBef>
              <a:spcAft>
                <a:spcPts val="0"/>
              </a:spcAft>
              <a:buClr>
                <a:schemeClr val="dk1"/>
              </a:buClr>
              <a:buSzPts val="1800"/>
              <a:buNone/>
            </a:pPr>
            <a:r>
              <a:rPr lang="es-ES" sz="1800">
                <a:latin typeface="Century Gothic"/>
                <a:ea typeface="Century Gothic"/>
                <a:cs typeface="Century Gothic"/>
                <a:sym typeface="Century Gothic"/>
              </a:rPr>
              <a:t>3.Facilitar la expresión y, en su caso, el desahogo emocional del alumnado. </a:t>
            </a:r>
            <a:endParaRPr sz="1800">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Century Gothic"/>
              <a:buNone/>
            </a:pPr>
            <a:r>
              <a:rPr lang="es-ES" sz="2400" b="1">
                <a:latin typeface="Century Gothic"/>
                <a:ea typeface="Century Gothic"/>
                <a:cs typeface="Century Gothic"/>
                <a:sym typeface="Century Gothic"/>
              </a:rPr>
              <a:t>ACTIVIDAD 1:¿HEMOS CAMBIADO?</a:t>
            </a:r>
            <a:endParaRPr sz="2400" b="1">
              <a:latin typeface="Century Gothic"/>
              <a:ea typeface="Century Gothic"/>
              <a:cs typeface="Century Gothic"/>
              <a:sym typeface="Century Gothic"/>
            </a:endParaRPr>
          </a:p>
        </p:txBody>
      </p:sp>
      <p:sp>
        <p:nvSpPr>
          <p:cNvPr id="164" name="Google Shape;164;p24"/>
          <p:cNvSpPr txBox="1">
            <a:spLocks noGrp="1"/>
          </p:cNvSpPr>
          <p:nvPr>
            <p:ph type="body" idx="1"/>
          </p:nvPr>
        </p:nvSpPr>
        <p:spPr>
          <a:xfrm>
            <a:off x="457200" y="1196752"/>
            <a:ext cx="8229600" cy="49294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s-ES" sz="1400">
                <a:latin typeface="Century Gothic"/>
                <a:ea typeface="Century Gothic"/>
                <a:cs typeface="Century Gothic"/>
                <a:sym typeface="Century Gothic"/>
              </a:rPr>
              <a:t>Secuencia de posibles acciones: </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1.Análisis personal por escrito/hablado sobre los cambios que se han producido como consecuencia de la pandemia y el coronavirus: </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-En el mundo</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-En nuestro país. </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-En nuestra familia </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-En nosotros mismos. </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2.Responder a cuestiones de esta naturaleza: </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-¿Qué ha cambiado en nuestro mundo? ¿Y en nuestro país? ¿se han producido cambios en nuestra familia? ¿Y en nosotros mismos? </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-¿Sentimos que seguimos siendo los mismos? ¿Se han producido efecto en mi vida que la han cambiado’ Aspectos relacionados con mi identidad, autoestima, valores, prioridades, intereses…? </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-¿Qué efectos de la situación vivida por la pandemia podemos considerar positivo en la vida de nuestro planeta? ¿En nuestro país? ¿En nuestro entorno? ¿En nuestra familia? ¿En nuestra vida personal? </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3.Compartir las reflexiones en grupo, buscando puntos y elementos en común. </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4.Visualización del vídeo: "Hay que ser valiente en la vida y en el amor". Albert Espinosa, escritor. https://www.youtube.com/watch?v=IoKHaljIXxc </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5.Seleccionar fragmentos según interés.</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6.Reflexión grupal sobre las ideas fundamentales del vídeo. </a:t>
            </a:r>
            <a:endParaRPr/>
          </a:p>
          <a:p>
            <a:pPr marL="0" lvl="0" indent="0" algn="l" rtl="0">
              <a:spcBef>
                <a:spcPts val="280"/>
              </a:spcBef>
              <a:spcAft>
                <a:spcPts val="0"/>
              </a:spcAft>
              <a:buClr>
                <a:schemeClr val="dk1"/>
              </a:buClr>
              <a:buSzPts val="1400"/>
              <a:buNone/>
            </a:pPr>
            <a:r>
              <a:rPr lang="es-ES" sz="1400">
                <a:latin typeface="Century Gothic"/>
                <a:ea typeface="Century Gothic"/>
                <a:cs typeface="Century Gothic"/>
                <a:sym typeface="Century Gothic"/>
              </a:rPr>
              <a:t>7.Elaboración de conclusiones.</a:t>
            </a:r>
            <a:endParaRPr sz="140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ctrTitle"/>
          </p:nvPr>
        </p:nvSpPr>
        <p:spPr>
          <a:xfrm>
            <a:off x="685800" y="260649"/>
            <a:ext cx="7772400" cy="165618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2400"/>
              <a:buFont typeface="Century Gothic"/>
              <a:buNone/>
            </a:pPr>
            <a:r>
              <a:rPr lang="es-ES" sz="2400">
                <a:solidFill>
                  <a:srgbClr val="000000"/>
                </a:solidFill>
                <a:latin typeface="Century Gothic"/>
                <a:ea typeface="Century Gothic"/>
                <a:cs typeface="Century Gothic"/>
                <a:sym typeface="Century Gothic"/>
              </a:rPr>
              <a:t>Modelo de hoja de registro para el relato del alumnado </a:t>
            </a:r>
            <a:endParaRPr sz="2400"/>
          </a:p>
        </p:txBody>
      </p:sp>
      <p:sp>
        <p:nvSpPr>
          <p:cNvPr id="171" name="Google Shape;171;p25"/>
          <p:cNvSpPr txBox="1">
            <a:spLocks noGrp="1"/>
          </p:cNvSpPr>
          <p:nvPr>
            <p:ph type="subTitle" idx="1"/>
          </p:nvPr>
        </p:nvSpPr>
        <p:spPr>
          <a:xfrm>
            <a:off x="827584" y="1484784"/>
            <a:ext cx="7488832" cy="525658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None/>
            </a:pPr>
            <a:r>
              <a:rPr lang="es-ES" sz="1400">
                <a:solidFill>
                  <a:srgbClr val="000000"/>
                </a:solidFill>
                <a:latin typeface="Century Gothic"/>
                <a:ea typeface="Century Gothic"/>
                <a:cs typeface="Century Gothic"/>
                <a:sym typeface="Century Gothic"/>
              </a:rPr>
              <a:t>Durante el confinamiento, el proceso de desescalada y el período de vacaciones… </a:t>
            </a:r>
            <a:endParaRPr sz="1400">
              <a:solidFill>
                <a:srgbClr val="000000"/>
              </a:solidFill>
              <a:latin typeface="Century Gothic"/>
              <a:ea typeface="Century Gothic"/>
              <a:cs typeface="Century Gothic"/>
              <a:sym typeface="Century Gothic"/>
            </a:endParaRPr>
          </a:p>
          <a:p>
            <a:pPr marL="0" lvl="0" indent="0" algn="l" rtl="0">
              <a:spcBef>
                <a:spcPts val="280"/>
              </a:spcBef>
              <a:spcAft>
                <a:spcPts val="0"/>
              </a:spcAft>
              <a:buClr>
                <a:srgbClr val="888888"/>
              </a:buClr>
              <a:buSzPts val="1400"/>
              <a:buNone/>
            </a:pPr>
            <a:endParaRPr sz="1400">
              <a:solidFill>
                <a:srgbClr val="000000"/>
              </a:solidFill>
              <a:latin typeface="Century Gothic"/>
              <a:ea typeface="Century Gothic"/>
              <a:cs typeface="Century Gothic"/>
              <a:sym typeface="Century Gothic"/>
            </a:endParaRPr>
          </a:p>
          <a:p>
            <a:pPr marL="0" lvl="0" indent="0" algn="l" rtl="0">
              <a:spcBef>
                <a:spcPts val="280"/>
              </a:spcBef>
              <a:spcAft>
                <a:spcPts val="0"/>
              </a:spcAft>
              <a:buClr>
                <a:srgbClr val="000000"/>
              </a:buClr>
              <a:buSzPts val="1400"/>
              <a:buNone/>
            </a:pPr>
            <a:r>
              <a:rPr lang="es-ES" sz="1400">
                <a:solidFill>
                  <a:srgbClr val="000000"/>
                </a:solidFill>
                <a:latin typeface="Century Gothic"/>
                <a:ea typeface="Century Gothic"/>
                <a:cs typeface="Century Gothic"/>
                <a:sym typeface="Century Gothic"/>
              </a:rPr>
              <a:t>	</a:t>
            </a:r>
            <a:endParaRPr/>
          </a:p>
          <a:p>
            <a:pPr marL="0" lvl="0" indent="0" algn="l" rtl="0">
              <a:spcBef>
                <a:spcPts val="280"/>
              </a:spcBef>
              <a:spcAft>
                <a:spcPts val="0"/>
              </a:spcAft>
              <a:buClr>
                <a:srgbClr val="000000"/>
              </a:buClr>
              <a:buSzPts val="1400"/>
              <a:buNone/>
            </a:pPr>
            <a:r>
              <a:rPr lang="es-ES" sz="1400">
                <a:solidFill>
                  <a:srgbClr val="000000"/>
                </a:solidFill>
                <a:latin typeface="Century Gothic"/>
                <a:ea typeface="Century Gothic"/>
                <a:cs typeface="Century Gothic"/>
                <a:sym typeface="Century Gothic"/>
              </a:rPr>
              <a:t>1.Intenta detallar aquellos pensamientos que de forma habitual aparecían en tu mente. ¿Puedes señalarlos según los diferentes momentos por los que crees que pasaste durante esos períodos? ¿En qué pensabas? ¿Qué cosas “se te pasaban por la mente”? </a:t>
            </a:r>
            <a:endParaRPr sz="1400">
              <a:solidFill>
                <a:srgbClr val="000000"/>
              </a:solidFill>
              <a:latin typeface="Century Gothic"/>
              <a:ea typeface="Century Gothic"/>
              <a:cs typeface="Century Gothic"/>
              <a:sym typeface="Century Gothic"/>
            </a:endParaRPr>
          </a:p>
          <a:p>
            <a:pPr marL="0" lvl="0" indent="0" algn="l" rtl="0">
              <a:spcBef>
                <a:spcPts val="280"/>
              </a:spcBef>
              <a:spcAft>
                <a:spcPts val="0"/>
              </a:spcAft>
              <a:buClr>
                <a:srgbClr val="000000"/>
              </a:buClr>
              <a:buSzPts val="1400"/>
              <a:buNone/>
            </a:pPr>
            <a:r>
              <a:rPr lang="es-ES" sz="1400">
                <a:solidFill>
                  <a:srgbClr val="000000"/>
                </a:solidFill>
                <a:latin typeface="Century Gothic"/>
                <a:ea typeface="Century Gothic"/>
                <a:cs typeface="Century Gothic"/>
                <a:sym typeface="Century Gothic"/>
              </a:rPr>
              <a:t>	</a:t>
            </a:r>
            <a:endParaRPr sz="1400">
              <a:solidFill>
                <a:srgbClr val="000000"/>
              </a:solidFill>
              <a:latin typeface="Century Gothic"/>
              <a:ea typeface="Century Gothic"/>
              <a:cs typeface="Century Gothic"/>
              <a:sym typeface="Century Gothic"/>
            </a:endParaRPr>
          </a:p>
          <a:p>
            <a:pPr marL="0" lvl="0" indent="0" algn="ctr" rtl="0">
              <a:spcBef>
                <a:spcPts val="280"/>
              </a:spcBef>
              <a:spcAft>
                <a:spcPts val="0"/>
              </a:spcAft>
              <a:buClr>
                <a:srgbClr val="888888"/>
              </a:buClr>
              <a:buSzPts val="1400"/>
              <a:buNone/>
            </a:pPr>
            <a:endParaRPr sz="1400">
              <a:solidFill>
                <a:srgbClr val="000000"/>
              </a:solidFill>
              <a:latin typeface="Century Gothic"/>
              <a:ea typeface="Century Gothic"/>
              <a:cs typeface="Century Gothic"/>
              <a:sym typeface="Century Gothic"/>
            </a:endParaRPr>
          </a:p>
          <a:p>
            <a:pPr marL="0" lvl="0" indent="0" algn="l" rtl="0">
              <a:spcBef>
                <a:spcPts val="280"/>
              </a:spcBef>
              <a:spcAft>
                <a:spcPts val="0"/>
              </a:spcAft>
              <a:buClr>
                <a:srgbClr val="000000"/>
              </a:buClr>
              <a:buSzPts val="1400"/>
              <a:buNone/>
            </a:pPr>
            <a:r>
              <a:rPr lang="es-ES" sz="1400">
                <a:solidFill>
                  <a:srgbClr val="000000"/>
                </a:solidFill>
                <a:latin typeface="Century Gothic"/>
                <a:ea typeface="Century Gothic"/>
                <a:cs typeface="Century Gothic"/>
                <a:sym typeface="Century Gothic"/>
              </a:rPr>
              <a:t>2.</a:t>
            </a:r>
            <a:r>
              <a:rPr lang="es-ES" sz="1400" i="1">
                <a:solidFill>
                  <a:srgbClr val="000000"/>
                </a:solidFill>
                <a:latin typeface="Century Gothic"/>
                <a:ea typeface="Century Gothic"/>
                <a:cs typeface="Century Gothic"/>
                <a:sym typeface="Century Gothic"/>
              </a:rPr>
              <a:t>Intenta aproximarte al mundo emocional que viviste. Intenta describir las emociones que de forma más significativa sentiste durante los citados períodos (miedo, alegría, tristeza, asco, amor, sorpresa, disgusto, ira…) </a:t>
            </a:r>
            <a:endParaRPr sz="1400" i="1">
              <a:solidFill>
                <a:srgbClr val="000000"/>
              </a:solidFill>
              <a:latin typeface="Century Gothic"/>
              <a:ea typeface="Century Gothic"/>
              <a:cs typeface="Century Gothic"/>
              <a:sym typeface="Century Gothic"/>
            </a:endParaRPr>
          </a:p>
          <a:p>
            <a:pPr marL="0" lvl="0" indent="0" algn="l" rtl="0">
              <a:spcBef>
                <a:spcPts val="280"/>
              </a:spcBef>
              <a:spcAft>
                <a:spcPts val="0"/>
              </a:spcAft>
              <a:buClr>
                <a:srgbClr val="888888"/>
              </a:buClr>
              <a:buSzPts val="1400"/>
              <a:buNone/>
            </a:pPr>
            <a:endParaRPr sz="1400" i="1">
              <a:solidFill>
                <a:srgbClr val="000000"/>
              </a:solidFill>
              <a:latin typeface="Century Gothic"/>
              <a:ea typeface="Century Gothic"/>
              <a:cs typeface="Century Gothic"/>
              <a:sym typeface="Century Gothic"/>
            </a:endParaRPr>
          </a:p>
          <a:p>
            <a:pPr marL="0" lvl="0" indent="0" algn="l" rtl="0">
              <a:spcBef>
                <a:spcPts val="280"/>
              </a:spcBef>
              <a:spcAft>
                <a:spcPts val="0"/>
              </a:spcAft>
              <a:buClr>
                <a:srgbClr val="000000"/>
              </a:buClr>
              <a:buSzPts val="1400"/>
              <a:buNone/>
            </a:pPr>
            <a:r>
              <a:rPr lang="es-ES" sz="1400" i="1">
                <a:solidFill>
                  <a:srgbClr val="000000"/>
                </a:solidFill>
                <a:latin typeface="Century Gothic"/>
                <a:ea typeface="Century Gothic"/>
                <a:cs typeface="Century Gothic"/>
                <a:sym typeface="Century Gothic"/>
              </a:rPr>
              <a:t>3.Intenta ahora describir comportamientos, conductas… ¿Qué rutinas eran las que seguías de forma cotidiana? ¿Qué hacías? ¿Cómo, con qué y junto a quién te divertías? ¿Cómo te relacionabas ?</a:t>
            </a:r>
            <a:endParaRPr/>
          </a:p>
          <a:p>
            <a:pPr marL="0" lvl="0" indent="0" algn="l" rtl="0">
              <a:spcBef>
                <a:spcPts val="280"/>
              </a:spcBef>
              <a:spcAft>
                <a:spcPts val="0"/>
              </a:spcAft>
              <a:buClr>
                <a:srgbClr val="888888"/>
              </a:buClr>
              <a:buSzPts val="1400"/>
              <a:buNone/>
            </a:pPr>
            <a:endParaRPr sz="1400" i="1">
              <a:solidFill>
                <a:srgbClr val="000000"/>
              </a:solidFill>
              <a:latin typeface="Century Gothic"/>
              <a:ea typeface="Century Gothic"/>
              <a:cs typeface="Century Gothic"/>
              <a:sym typeface="Century Gothic"/>
            </a:endParaRPr>
          </a:p>
          <a:p>
            <a:pPr marL="0" lvl="0" indent="0" algn="l" rtl="0">
              <a:spcBef>
                <a:spcPts val="280"/>
              </a:spcBef>
              <a:spcAft>
                <a:spcPts val="0"/>
              </a:spcAft>
              <a:buClr>
                <a:srgbClr val="000000"/>
              </a:buClr>
              <a:buSzPts val="1400"/>
              <a:buNone/>
            </a:pPr>
            <a:r>
              <a:rPr lang="es-ES" sz="1400" i="1">
                <a:solidFill>
                  <a:srgbClr val="000000"/>
                </a:solidFill>
                <a:latin typeface="Century Gothic"/>
                <a:ea typeface="Century Gothic"/>
                <a:cs typeface="Century Gothic"/>
                <a:sym typeface="Century Gothic"/>
              </a:rPr>
              <a:t>4.¿Te apetece escribir en modo relato (o, en su caso, dibujar algo) de lo que has vivido y cómo lo has vivido? </a:t>
            </a:r>
            <a:r>
              <a:rPr lang="es-ES" sz="1400">
                <a:solidFill>
                  <a:srgbClr val="000000"/>
                </a:solidFill>
                <a:latin typeface="Century Gothic"/>
                <a:ea typeface="Century Gothic"/>
                <a:cs typeface="Century Gothic"/>
                <a:sym typeface="Century Gothic"/>
              </a:rPr>
              <a:t>	</a:t>
            </a:r>
            <a:endParaRPr/>
          </a:p>
          <a:p>
            <a:pPr marL="0" lvl="0" indent="0" algn="l" rtl="0">
              <a:spcBef>
                <a:spcPts val="280"/>
              </a:spcBef>
              <a:spcAft>
                <a:spcPts val="0"/>
              </a:spcAft>
              <a:buClr>
                <a:srgbClr val="888888"/>
              </a:buClr>
              <a:buSzPts val="1400"/>
              <a:buNone/>
            </a:pPr>
            <a:endParaRPr sz="1400">
              <a:solidFill>
                <a:srgbClr val="000000"/>
              </a:solidFill>
              <a:latin typeface="Century Gothic"/>
              <a:ea typeface="Century Gothic"/>
              <a:cs typeface="Century Gothic"/>
              <a:sym typeface="Century Gothic"/>
            </a:endParaRPr>
          </a:p>
          <a:p>
            <a:pPr marL="0" lvl="0" indent="0" algn="l" rtl="0">
              <a:spcBef>
                <a:spcPts val="280"/>
              </a:spcBef>
              <a:spcAft>
                <a:spcPts val="0"/>
              </a:spcAft>
              <a:buClr>
                <a:srgbClr val="888888"/>
              </a:buClr>
              <a:buSzPts val="1400"/>
              <a:buNone/>
            </a:pPr>
            <a:endParaRPr sz="1400">
              <a:solidFill>
                <a:srgbClr val="000000"/>
              </a:solidFill>
              <a:latin typeface="Century Gothic"/>
              <a:ea typeface="Century Gothic"/>
              <a:cs typeface="Century Gothic"/>
              <a:sym typeface="Century Gothic"/>
            </a:endParaRPr>
          </a:p>
          <a:p>
            <a:pPr marL="0" lvl="0" indent="0" algn="ctr" rtl="0">
              <a:spcBef>
                <a:spcPts val="640"/>
              </a:spcBef>
              <a:spcAft>
                <a:spcPts val="0"/>
              </a:spcAft>
              <a:buClr>
                <a:srgbClr val="888888"/>
              </a:buClr>
              <a:buSzPts val="32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722313" y="332656"/>
            <a:ext cx="7772400" cy="54363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entury Gothic"/>
              <a:buNone/>
            </a:pPr>
            <a:r>
              <a:rPr lang="es-ES" sz="1800">
                <a:solidFill>
                  <a:srgbClr val="000000"/>
                </a:solidFill>
                <a:latin typeface="Century Gothic"/>
                <a:ea typeface="Century Gothic"/>
                <a:cs typeface="Century Gothic"/>
                <a:sym typeface="Century Gothic"/>
              </a:rPr>
              <a:t>ACTIVIDAD 2: “QUERIDA YO”</a:t>
            </a:r>
            <a:br>
              <a:rPr lang="es-ES" sz="1800">
                <a:solidFill>
                  <a:srgbClr val="000000"/>
                </a:solidFill>
                <a:latin typeface="Century Gothic"/>
                <a:ea typeface="Century Gothic"/>
                <a:cs typeface="Century Gothic"/>
                <a:sym typeface="Century Gothic"/>
              </a:rPr>
            </a:br>
            <a:r>
              <a:rPr lang="es-ES" sz="1800">
                <a:solidFill>
                  <a:srgbClr val="000000"/>
                </a:solidFill>
                <a:latin typeface="Century Gothic"/>
                <a:ea typeface="Century Gothic"/>
                <a:cs typeface="Century Gothic"/>
                <a:sym typeface="Century Gothic"/>
              </a:rPr>
              <a:t> </a:t>
            </a:r>
            <a:r>
              <a:rPr lang="es-ES" sz="1800" b="0">
                <a:solidFill>
                  <a:srgbClr val="000000"/>
                </a:solidFill>
                <a:latin typeface="Century Gothic"/>
                <a:ea typeface="Century Gothic"/>
                <a:cs typeface="Century Gothic"/>
                <a:sym typeface="Century Gothic"/>
              </a:rPr>
              <a:t/>
            </a:r>
            <a:br>
              <a:rPr lang="es-ES" sz="1800" b="0">
                <a:solidFill>
                  <a:srgbClr val="000000"/>
                </a:solidFill>
                <a:latin typeface="Century Gothic"/>
                <a:ea typeface="Century Gothic"/>
                <a:cs typeface="Century Gothic"/>
                <a:sym typeface="Century Gothic"/>
              </a:rPr>
            </a:br>
            <a:r>
              <a:rPr lang="es-ES" sz="1800" b="0">
                <a:solidFill>
                  <a:srgbClr val="000000"/>
                </a:solidFill>
                <a:latin typeface="Century Gothic"/>
                <a:ea typeface="Century Gothic"/>
                <a:cs typeface="Century Gothic"/>
                <a:sym typeface="Century Gothic"/>
              </a:rPr>
              <a:t>EDADES: 12-18 AÑOS</a:t>
            </a:r>
            <a:br>
              <a:rPr lang="es-ES" sz="1800" b="0">
                <a:solidFill>
                  <a:srgbClr val="000000"/>
                </a:solidFill>
                <a:latin typeface="Century Gothic"/>
                <a:ea typeface="Century Gothic"/>
                <a:cs typeface="Century Gothic"/>
                <a:sym typeface="Century Gothic"/>
              </a:rPr>
            </a:br>
            <a:r>
              <a:rPr lang="es-ES" sz="1800" b="0">
                <a:solidFill>
                  <a:srgbClr val="000000"/>
                </a:solidFill>
                <a:latin typeface="Century Gothic"/>
                <a:ea typeface="Century Gothic"/>
                <a:cs typeface="Century Gothic"/>
                <a:sym typeface="Century Gothic"/>
              </a:rPr>
              <a:t> </a:t>
            </a:r>
            <a:br>
              <a:rPr lang="es-ES" sz="1800" b="0">
                <a:solidFill>
                  <a:srgbClr val="000000"/>
                </a:solidFill>
                <a:latin typeface="Century Gothic"/>
                <a:ea typeface="Century Gothic"/>
                <a:cs typeface="Century Gothic"/>
                <a:sym typeface="Century Gothic"/>
              </a:rPr>
            </a:br>
            <a:r>
              <a:rPr lang="es-ES" sz="1800">
                <a:solidFill>
                  <a:srgbClr val="000000"/>
                </a:solidFill>
                <a:latin typeface="Century Gothic"/>
                <a:ea typeface="Century Gothic"/>
                <a:cs typeface="Century Gothic"/>
                <a:sym typeface="Century Gothic"/>
              </a:rPr>
              <a:t>OBJETIVOS</a:t>
            </a:r>
            <a:r>
              <a:rPr lang="es-ES" sz="1800" b="0">
                <a:solidFill>
                  <a:srgbClr val="000000"/>
                </a:solidFill>
                <a:latin typeface="Century Gothic"/>
                <a:ea typeface="Century Gothic"/>
                <a:cs typeface="Century Gothic"/>
                <a:sym typeface="Century Gothic"/>
              </a:rPr>
              <a:t>: </a:t>
            </a:r>
            <a:br>
              <a:rPr lang="es-ES" sz="1800" b="0">
                <a:solidFill>
                  <a:srgbClr val="000000"/>
                </a:solidFill>
                <a:latin typeface="Century Gothic"/>
                <a:ea typeface="Century Gothic"/>
                <a:cs typeface="Century Gothic"/>
                <a:sym typeface="Century Gothic"/>
              </a:rPr>
            </a:br>
            <a:r>
              <a:rPr lang="es-ES" sz="1800" b="0">
                <a:solidFill>
                  <a:srgbClr val="000000"/>
                </a:solidFill>
                <a:latin typeface="Century Gothic"/>
                <a:ea typeface="Century Gothic"/>
                <a:cs typeface="Century Gothic"/>
                <a:sym typeface="Century Gothic"/>
              </a:rPr>
              <a:t> </a:t>
            </a:r>
            <a:r>
              <a:rPr lang="es-ES" sz="1800" b="0" cap="none">
                <a:solidFill>
                  <a:srgbClr val="000000"/>
                </a:solidFill>
                <a:latin typeface="Century Gothic"/>
                <a:ea typeface="Century Gothic"/>
                <a:cs typeface="Century Gothic"/>
                <a:sym typeface="Century Gothic"/>
              </a:rPr>
              <a:t>Reflexionar sobre el proceso vivido durante la pandemia y el confinamiento. Lecciones que hemos podido aprender.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Revisar los diferentes aspectos positivos y negativos ha generado la situación vivida, en la dimensión global, de país, familiar e individual.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Facilitar la expresión y, en su caso, el desahogo emocional del alumnado.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materiales: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Querida yo (María Alonso)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r>
            <a:br>
              <a:rPr lang="es-ES" sz="1800" b="0" cap="none">
                <a:solidFill>
                  <a:srgbClr val="000000"/>
                </a:solidFill>
                <a:latin typeface="Century Gothic"/>
                <a:ea typeface="Century Gothic"/>
                <a:cs typeface="Century Gothic"/>
                <a:sym typeface="Century Gothic"/>
              </a:rPr>
            </a:br>
            <a:endParaRPr sz="1800"/>
          </a:p>
        </p:txBody>
      </p:sp>
      <p:sp>
        <p:nvSpPr>
          <p:cNvPr id="177" name="Google Shape;177;p26"/>
          <p:cNvSpPr txBox="1">
            <a:spLocks noGrp="1"/>
          </p:cNvSpPr>
          <p:nvPr>
            <p:ph type="body" idx="1"/>
          </p:nvPr>
        </p:nvSpPr>
        <p:spPr>
          <a:xfrm>
            <a:off x="722313" y="1412776"/>
            <a:ext cx="7772400" cy="41044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None/>
            </a:pPr>
            <a:r>
              <a:rPr lang="es-ES" u="sng">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https://www.youtube.com/watch?v=1uK0b4MxI2A</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722313" y="1340768"/>
            <a:ext cx="7772400" cy="44282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Century Gothic"/>
              <a:buNone/>
            </a:pPr>
            <a:r>
              <a:rPr lang="es-ES" sz="1600" b="0" cap="none">
                <a:solidFill>
                  <a:srgbClr val="000000"/>
                </a:solidFill>
                <a:latin typeface="Century Gothic"/>
                <a:ea typeface="Century Gothic"/>
                <a:cs typeface="Century Gothic"/>
                <a:sym typeface="Century Gothic"/>
              </a:rPr>
              <a:t>Secuencia de posibles acciones: </a:t>
            </a:r>
            <a:br>
              <a:rPr lang="es-ES" sz="1600" b="0" cap="none">
                <a:solidFill>
                  <a:srgbClr val="000000"/>
                </a:solidFill>
                <a:latin typeface="Century Gothic"/>
                <a:ea typeface="Century Gothic"/>
                <a:cs typeface="Century Gothic"/>
                <a:sym typeface="Century Gothic"/>
              </a:rPr>
            </a:br>
            <a:r>
              <a:rPr lang="es-ES" sz="1600" b="0" cap="none">
                <a:solidFill>
                  <a:srgbClr val="000000"/>
                </a:solidFill>
                <a:latin typeface="Century Gothic"/>
                <a:ea typeface="Century Gothic"/>
                <a:cs typeface="Century Gothic"/>
                <a:sym typeface="Century Gothic"/>
              </a:rPr>
              <a:t/>
            </a:r>
            <a:br>
              <a:rPr lang="es-ES" sz="1600" b="0" cap="none">
                <a:solidFill>
                  <a:srgbClr val="000000"/>
                </a:solidFill>
                <a:latin typeface="Century Gothic"/>
                <a:ea typeface="Century Gothic"/>
                <a:cs typeface="Century Gothic"/>
                <a:sym typeface="Century Gothic"/>
              </a:rPr>
            </a:br>
            <a:r>
              <a:rPr lang="es-ES" sz="1600" b="0" cap="none">
                <a:solidFill>
                  <a:srgbClr val="000000"/>
                </a:solidFill>
                <a:latin typeface="Century Gothic"/>
                <a:ea typeface="Century Gothic"/>
                <a:cs typeface="Century Gothic"/>
                <a:sym typeface="Century Gothic"/>
              </a:rPr>
              <a:t> Visualización del vídeo </a:t>
            </a:r>
            <a:br>
              <a:rPr lang="es-ES" sz="1600" b="0" cap="none">
                <a:solidFill>
                  <a:srgbClr val="000000"/>
                </a:solidFill>
                <a:latin typeface="Century Gothic"/>
                <a:ea typeface="Century Gothic"/>
                <a:cs typeface="Century Gothic"/>
                <a:sym typeface="Century Gothic"/>
              </a:rPr>
            </a:br>
            <a:r>
              <a:rPr lang="es-ES" sz="1600" b="0" cap="none">
                <a:solidFill>
                  <a:srgbClr val="000000"/>
                </a:solidFill>
                <a:latin typeface="Century Gothic"/>
                <a:ea typeface="Century Gothic"/>
                <a:cs typeface="Century Gothic"/>
                <a:sym typeface="Century Gothic"/>
              </a:rPr>
              <a:t/>
            </a:r>
            <a:br>
              <a:rPr lang="es-ES" sz="1600" b="0" cap="none">
                <a:solidFill>
                  <a:srgbClr val="000000"/>
                </a:solidFill>
                <a:latin typeface="Century Gothic"/>
                <a:ea typeface="Century Gothic"/>
                <a:cs typeface="Century Gothic"/>
                <a:sym typeface="Century Gothic"/>
              </a:rPr>
            </a:br>
            <a:r>
              <a:rPr lang="es-ES" sz="1600" b="0" cap="none">
                <a:solidFill>
                  <a:srgbClr val="000000"/>
                </a:solidFill>
                <a:latin typeface="Century Gothic"/>
                <a:ea typeface="Century Gothic"/>
                <a:cs typeface="Century Gothic"/>
                <a:sym typeface="Century Gothic"/>
              </a:rPr>
              <a:t> Análisis individual del vídeo: anotar las ideas esenciales en pequeño grupo. ¿qué nos quiere decir la autora? </a:t>
            </a:r>
            <a:br>
              <a:rPr lang="es-ES" sz="1600" b="0" cap="none">
                <a:solidFill>
                  <a:srgbClr val="000000"/>
                </a:solidFill>
                <a:latin typeface="Century Gothic"/>
                <a:ea typeface="Century Gothic"/>
                <a:cs typeface="Century Gothic"/>
                <a:sym typeface="Century Gothic"/>
              </a:rPr>
            </a:br>
            <a:r>
              <a:rPr lang="es-ES" sz="1600" b="0" cap="none">
                <a:solidFill>
                  <a:srgbClr val="000000"/>
                </a:solidFill>
                <a:latin typeface="Century Gothic"/>
                <a:ea typeface="Century Gothic"/>
                <a:cs typeface="Century Gothic"/>
                <a:sym typeface="Century Gothic"/>
              </a:rPr>
              <a:t/>
            </a:r>
            <a:br>
              <a:rPr lang="es-ES" sz="1600" b="0" cap="none">
                <a:solidFill>
                  <a:srgbClr val="000000"/>
                </a:solidFill>
                <a:latin typeface="Century Gothic"/>
                <a:ea typeface="Century Gothic"/>
                <a:cs typeface="Century Gothic"/>
                <a:sym typeface="Century Gothic"/>
              </a:rPr>
            </a:br>
            <a:r>
              <a:rPr lang="es-ES" sz="1600" b="0" cap="none">
                <a:solidFill>
                  <a:srgbClr val="000000"/>
                </a:solidFill>
                <a:latin typeface="Century Gothic"/>
                <a:ea typeface="Century Gothic"/>
                <a:cs typeface="Century Gothic"/>
                <a:sym typeface="Century Gothic"/>
              </a:rPr>
              <a:t> Puesta en común por grupos. </a:t>
            </a:r>
            <a:br>
              <a:rPr lang="es-ES" sz="1600" b="0" cap="none">
                <a:solidFill>
                  <a:srgbClr val="000000"/>
                </a:solidFill>
                <a:latin typeface="Century Gothic"/>
                <a:ea typeface="Century Gothic"/>
                <a:cs typeface="Century Gothic"/>
                <a:sym typeface="Century Gothic"/>
              </a:rPr>
            </a:br>
            <a:r>
              <a:rPr lang="es-ES" sz="1600" b="0" cap="none">
                <a:solidFill>
                  <a:srgbClr val="000000"/>
                </a:solidFill>
                <a:latin typeface="Century Gothic"/>
                <a:ea typeface="Century Gothic"/>
                <a:cs typeface="Century Gothic"/>
                <a:sym typeface="Century Gothic"/>
              </a:rPr>
              <a:t/>
            </a:r>
            <a:br>
              <a:rPr lang="es-ES" sz="1600" b="0" cap="none">
                <a:solidFill>
                  <a:srgbClr val="000000"/>
                </a:solidFill>
                <a:latin typeface="Century Gothic"/>
                <a:ea typeface="Century Gothic"/>
                <a:cs typeface="Century Gothic"/>
                <a:sym typeface="Century Gothic"/>
              </a:rPr>
            </a:br>
            <a:r>
              <a:rPr lang="es-ES" sz="1600" b="0" cap="none">
                <a:solidFill>
                  <a:srgbClr val="000000"/>
                </a:solidFill>
                <a:latin typeface="Century Gothic"/>
                <a:ea typeface="Century Gothic"/>
                <a:cs typeface="Century Gothic"/>
                <a:sym typeface="Century Gothic"/>
              </a:rPr>
              <a:t> Aspectos negativos y positivos de lo vivido en diferentes ámbitos. </a:t>
            </a:r>
            <a:br>
              <a:rPr lang="es-ES" sz="1600" b="0" cap="none">
                <a:solidFill>
                  <a:srgbClr val="000000"/>
                </a:solidFill>
                <a:latin typeface="Century Gothic"/>
                <a:ea typeface="Century Gothic"/>
                <a:cs typeface="Century Gothic"/>
                <a:sym typeface="Century Gothic"/>
              </a:rPr>
            </a:br>
            <a:r>
              <a:rPr lang="es-ES" sz="1600" b="0" cap="none">
                <a:solidFill>
                  <a:srgbClr val="000000"/>
                </a:solidFill>
                <a:latin typeface="Century Gothic"/>
                <a:ea typeface="Century Gothic"/>
                <a:cs typeface="Century Gothic"/>
                <a:sym typeface="Century Gothic"/>
              </a:rPr>
              <a:t/>
            </a:r>
            <a:br>
              <a:rPr lang="es-ES" sz="1600" b="0" cap="none">
                <a:solidFill>
                  <a:srgbClr val="000000"/>
                </a:solidFill>
                <a:latin typeface="Century Gothic"/>
                <a:ea typeface="Century Gothic"/>
                <a:cs typeface="Century Gothic"/>
                <a:sym typeface="Century Gothic"/>
              </a:rPr>
            </a:br>
            <a:r>
              <a:rPr lang="es-ES" sz="1600" b="0" cap="none">
                <a:solidFill>
                  <a:srgbClr val="000000"/>
                </a:solidFill>
                <a:latin typeface="Century Gothic"/>
                <a:ea typeface="Century Gothic"/>
                <a:cs typeface="Century Gothic"/>
                <a:sym typeface="Century Gothic"/>
              </a:rPr>
              <a:t> Elaboración de conclusiones. </a:t>
            </a:r>
            <a:br>
              <a:rPr lang="es-ES" sz="1600" b="0" cap="none">
                <a:solidFill>
                  <a:srgbClr val="000000"/>
                </a:solidFill>
                <a:latin typeface="Century Gothic"/>
                <a:ea typeface="Century Gothic"/>
                <a:cs typeface="Century Gothic"/>
                <a:sym typeface="Century Gothic"/>
              </a:rPr>
            </a:br>
            <a:r>
              <a:rPr lang="es-ES" sz="1600" b="0" cap="none">
                <a:solidFill>
                  <a:srgbClr val="000000"/>
                </a:solidFill>
                <a:latin typeface="Century Gothic"/>
                <a:ea typeface="Century Gothic"/>
                <a:cs typeface="Century Gothic"/>
                <a:sym typeface="Century Gothic"/>
              </a:rPr>
              <a:t/>
            </a:r>
            <a:br>
              <a:rPr lang="es-ES" sz="1600" b="0" cap="none">
                <a:solidFill>
                  <a:srgbClr val="000000"/>
                </a:solidFill>
                <a:latin typeface="Century Gothic"/>
                <a:ea typeface="Century Gothic"/>
                <a:cs typeface="Century Gothic"/>
                <a:sym typeface="Century Gothic"/>
              </a:rPr>
            </a:br>
            <a:r>
              <a:rPr lang="es-ES" sz="1600" b="0" cap="none">
                <a:solidFill>
                  <a:srgbClr val="000000"/>
                </a:solidFill>
                <a:latin typeface="Century Gothic"/>
                <a:ea typeface="Century Gothic"/>
                <a:cs typeface="Century Gothic"/>
                <a:sym typeface="Century Gothic"/>
              </a:rPr>
              <a:t> Reflexión individual por escrito. </a:t>
            </a:r>
            <a:r>
              <a:rPr lang="es-ES" sz="1600" cap="none">
                <a:solidFill>
                  <a:srgbClr val="000000"/>
                </a:solidFill>
                <a:latin typeface="Century Gothic"/>
                <a:ea typeface="Century Gothic"/>
                <a:cs typeface="Century Gothic"/>
                <a:sym typeface="Century Gothic"/>
              </a:rPr>
              <a:t> </a:t>
            </a:r>
            <a:endParaRPr sz="1600" cap="none"/>
          </a:p>
        </p:txBody>
      </p:sp>
      <p:sp>
        <p:nvSpPr>
          <p:cNvPr id="183" name="Google Shape;183;p27"/>
          <p:cNvSpPr txBox="1">
            <a:spLocks noGrp="1"/>
          </p:cNvSpPr>
          <p:nvPr>
            <p:ph type="body" idx="1"/>
          </p:nvPr>
        </p:nvSpPr>
        <p:spPr>
          <a:xfrm>
            <a:off x="722313" y="476673"/>
            <a:ext cx="7772400" cy="5040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None/>
            </a:pPr>
            <a:r>
              <a:rPr lang="es-ES" b="1">
                <a:solidFill>
                  <a:schemeClr val="dk1"/>
                </a:solidFill>
              </a:rPr>
              <a:t>ACTIVIDAD 2: «QUERIDA YO»</a:t>
            </a:r>
            <a:endParaRPr b="1">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722313" y="1556792"/>
            <a:ext cx="777240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entury Gothic"/>
              <a:buNone/>
            </a:pPr>
            <a:r>
              <a:rPr lang="es-ES" sz="1800" b="0" cap="none">
                <a:solidFill>
                  <a:srgbClr val="000000"/>
                </a:solidFill>
                <a:latin typeface="Century Gothic"/>
                <a:ea typeface="Century Gothic"/>
                <a:cs typeface="Century Gothic"/>
                <a:sym typeface="Century Gothic"/>
              </a:rPr>
              <a:t>Edades: 12-18 años.</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t>
            </a:r>
            <a:br>
              <a:rPr lang="es-ES" sz="1800" b="0" cap="none">
                <a:solidFill>
                  <a:srgbClr val="000000"/>
                </a:solidFill>
                <a:latin typeface="Century Gothic"/>
                <a:ea typeface="Century Gothic"/>
                <a:cs typeface="Century Gothic"/>
                <a:sym typeface="Century Gothic"/>
              </a:rPr>
            </a:br>
            <a:r>
              <a:rPr lang="es-ES" sz="1800" cap="none">
                <a:solidFill>
                  <a:srgbClr val="000000"/>
                </a:solidFill>
                <a:latin typeface="Century Gothic"/>
                <a:ea typeface="Century Gothic"/>
                <a:cs typeface="Century Gothic"/>
                <a:sym typeface="Century Gothic"/>
              </a:rPr>
              <a:t>Objetivos:</a:t>
            </a:r>
            <a:r>
              <a:rPr lang="es-ES" sz="1800" b="0" cap="none">
                <a:solidFill>
                  <a:srgbClr val="000000"/>
                </a:solidFill>
                <a:latin typeface="Century Gothic"/>
                <a:ea typeface="Century Gothic"/>
                <a:cs typeface="Century Gothic"/>
                <a:sym typeface="Century Gothic"/>
              </a:rPr>
              <a:t>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Reflexionar sobre el proceso vivido durante la pandemia y el confinamiento. lecciones que hemos podido aprender.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Revisar los diferentes aspectos positivos y negativos ha generado la situación vivida, en la dimensión global, de país, social, familiar e individual.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Facilitar la expresión y, en su caso, el desahogo emocional del alumnado.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Habilitar diferentes núcleos temáticos para la investigación individual o en grupo (la pandemia en el mundo, consecuencias del confinamiento en ámbitos climáticos, profesiones que han mantenido el sostenimiento de la sociedad, el duelo por la pérdida de personas queridas… </a:t>
            </a:r>
            <a:br>
              <a:rPr lang="es-ES" sz="1800" b="0" cap="none">
                <a:solidFill>
                  <a:srgbClr val="000000"/>
                </a:solidFill>
                <a:latin typeface="Century Gothic"/>
                <a:ea typeface="Century Gothic"/>
                <a:cs typeface="Century Gothic"/>
                <a:sym typeface="Century Gothic"/>
              </a:rPr>
            </a:br>
            <a:endParaRPr sz="1800" cap="none"/>
          </a:p>
        </p:txBody>
      </p:sp>
      <p:sp>
        <p:nvSpPr>
          <p:cNvPr id="189" name="Google Shape;189;p28"/>
          <p:cNvSpPr txBox="1">
            <a:spLocks noGrp="1"/>
          </p:cNvSpPr>
          <p:nvPr>
            <p:ph type="body" idx="1"/>
          </p:nvPr>
        </p:nvSpPr>
        <p:spPr>
          <a:xfrm>
            <a:off x="539552" y="332656"/>
            <a:ext cx="7772400" cy="100811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00000"/>
              </a:buClr>
              <a:buSzPts val="2000"/>
              <a:buNone/>
            </a:pPr>
            <a:r>
              <a:rPr lang="es-ES" b="1">
                <a:solidFill>
                  <a:srgbClr val="000000"/>
                </a:solidFill>
                <a:latin typeface="Century Gothic"/>
                <a:ea typeface="Century Gothic"/>
                <a:cs typeface="Century Gothic"/>
                <a:sym typeface="Century Gothic"/>
              </a:rPr>
              <a:t>Actividades 3-9: ¿Ha cambiado nuestro mundo? Reflexión, profundización y debate sobre la pandemia y su repercusión personal y social.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1201900" y="1508700"/>
            <a:ext cx="7772400" cy="51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entury Gothic"/>
              <a:buNone/>
            </a:pPr>
            <a:r>
              <a:rPr lang="es-ES" sz="1800" b="0" cap="none">
                <a:solidFill>
                  <a:srgbClr val="000000"/>
                </a:solidFill>
                <a:latin typeface="Century Gothic"/>
                <a:ea typeface="Century Gothic"/>
                <a:cs typeface="Century Gothic"/>
                <a:sym typeface="Century Gothic"/>
              </a:rPr>
              <a:t>Secuencia de posibles acciones: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Visualización del vídeo/lectura del texto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Análisis individual del vídeo/texto: anotar las ideas esenciales en pequeño grupo. ¿Qué nos quiere decir la autora?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Puesta en común por grupos.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Aspectos negativos y positivos de lo vivido en diferentes ámbitos.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Elaboración de conclusiones.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Reflexión individual por escrito.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Plantear alguna línea de investigación por grupos para puesta en común posterior y debate. un ejemplo. consultar el siguiente enlace: </a:t>
            </a:r>
            <a:br>
              <a:rPr lang="es-ES" sz="1800" b="0" cap="none">
                <a:solidFill>
                  <a:srgbClr val="000000"/>
                </a:solidFill>
                <a:latin typeface="Century Gothic"/>
                <a:ea typeface="Century Gothic"/>
                <a:cs typeface="Century Gothic"/>
                <a:sym typeface="Century Gothic"/>
              </a:rPr>
            </a:br>
            <a:r>
              <a:rPr lang="es-ES" sz="1800" cap="none">
                <a:solidFill>
                  <a:srgbClr val="000000"/>
                </a:solidFill>
                <a:latin typeface="Century Gothic"/>
                <a:ea typeface="Century Gothic"/>
                <a:cs typeface="Century Gothic"/>
                <a:sym typeface="Century Gothic"/>
              </a:rPr>
              <a:t>https://www.mapfre.com/coronavirus-medio-ambiente/</a:t>
            </a:r>
            <a:r>
              <a:rPr lang="es-ES" sz="1800" b="0" cap="none">
                <a:solidFill>
                  <a:srgbClr val="000000"/>
                </a:solidFill>
                <a:latin typeface="Century Gothic"/>
                <a:ea typeface="Century Gothic"/>
                <a:cs typeface="Century Gothic"/>
                <a:sym typeface="Century Gothic"/>
              </a:rPr>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materiales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t>
            </a:r>
            <a:r>
              <a:rPr lang="es-ES" sz="1800" cap="none">
                <a:solidFill>
                  <a:srgbClr val="000000"/>
                </a:solidFill>
                <a:latin typeface="Century Gothic"/>
                <a:ea typeface="Century Gothic"/>
                <a:cs typeface="Century Gothic"/>
                <a:sym typeface="Century Gothic"/>
              </a:rPr>
              <a:t>Actividad 3:</a:t>
            </a:r>
            <a:r>
              <a:rPr lang="es-ES" sz="1800" b="0" cap="none">
                <a:solidFill>
                  <a:srgbClr val="000000"/>
                </a:solidFill>
                <a:latin typeface="Century Gothic"/>
                <a:ea typeface="Century Gothic"/>
                <a:cs typeface="Century Gothic"/>
                <a:sym typeface="Century Gothic"/>
              </a:rPr>
              <a:t> BBC. Coronavirus. Las decisiones imposibles que la pandemia nos está obligando a tomar.</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t>
            </a:r>
            <a:br>
              <a:rPr lang="es-ES" sz="1800" b="0" cap="none">
                <a:solidFill>
                  <a:srgbClr val="000000"/>
                </a:solidFill>
                <a:latin typeface="Century Gothic"/>
                <a:ea typeface="Century Gothic"/>
                <a:cs typeface="Century Gothic"/>
                <a:sym typeface="Century Gothic"/>
              </a:rPr>
            </a:br>
            <a:r>
              <a:rPr lang="es-ES" sz="1800" cap="none">
                <a:solidFill>
                  <a:srgbClr val="000000"/>
                </a:solidFill>
                <a:latin typeface="Century Gothic"/>
                <a:ea typeface="Century Gothic"/>
                <a:cs typeface="Century Gothic"/>
                <a:sym typeface="Century Gothic"/>
              </a:rPr>
              <a:t>https://www.bbc.com/mundo/noticias-52232913 </a:t>
            </a:r>
            <a:br>
              <a:rPr lang="es-ES" sz="180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r>
            <a:br>
              <a:rPr lang="es-ES" sz="1800" b="0" cap="none">
                <a:solidFill>
                  <a:srgbClr val="000000"/>
                </a:solidFill>
                <a:latin typeface="Century Gothic"/>
                <a:ea typeface="Century Gothic"/>
                <a:cs typeface="Century Gothic"/>
                <a:sym typeface="Century Gothic"/>
              </a:rPr>
            </a:br>
            <a:endParaRPr sz="1800" cap="none"/>
          </a:p>
        </p:txBody>
      </p:sp>
      <p:sp>
        <p:nvSpPr>
          <p:cNvPr id="195" name="Google Shape;195;p29"/>
          <p:cNvSpPr txBox="1">
            <a:spLocks noGrp="1"/>
          </p:cNvSpPr>
          <p:nvPr>
            <p:ph type="body" idx="1"/>
          </p:nvPr>
        </p:nvSpPr>
        <p:spPr>
          <a:xfrm>
            <a:off x="683568" y="620688"/>
            <a:ext cx="7772400" cy="50405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00000"/>
              </a:buClr>
              <a:buSzPts val="2000"/>
              <a:buNone/>
            </a:pPr>
            <a:r>
              <a:rPr lang="es-ES" b="1">
                <a:solidFill>
                  <a:srgbClr val="000000"/>
                </a:solidFill>
                <a:latin typeface="Century Gothic"/>
                <a:ea typeface="Century Gothic"/>
                <a:cs typeface="Century Gothic"/>
                <a:sym typeface="Century Gothic"/>
              </a:rPr>
              <a:t>Actividades 3-9: ¿Ha cambiado nuestro mundo?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722313" y="908720"/>
            <a:ext cx="7772400" cy="48602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entury Gothic"/>
              <a:buNone/>
            </a:pPr>
            <a:r>
              <a:rPr lang="es-ES" sz="1800" b="0" cap="none">
                <a:solidFill>
                  <a:srgbClr val="000000"/>
                </a:solidFill>
                <a:latin typeface="Century Gothic"/>
                <a:ea typeface="Century Gothic"/>
                <a:cs typeface="Century Gothic"/>
                <a:sym typeface="Century Gothic"/>
              </a:rPr>
              <a:t> </a:t>
            </a:r>
            <a:r>
              <a:rPr lang="es-ES" sz="1800" cap="none">
                <a:solidFill>
                  <a:srgbClr val="000000"/>
                </a:solidFill>
                <a:latin typeface="Century Gothic"/>
                <a:ea typeface="Century Gothic"/>
                <a:cs typeface="Century Gothic"/>
                <a:sym typeface="Century Gothic"/>
              </a:rPr>
              <a:t>Actividad 4</a:t>
            </a:r>
            <a:r>
              <a:rPr lang="es-ES" sz="1800" b="0" cap="none">
                <a:solidFill>
                  <a:srgbClr val="000000"/>
                </a:solidFill>
                <a:latin typeface="Century Gothic"/>
                <a:ea typeface="Century Gothic"/>
                <a:cs typeface="Century Gothic"/>
                <a:sym typeface="Century Gothic"/>
              </a:rPr>
              <a:t>: Coronavirus: ¿Qué necesita el mundo de nosotros? - Enric Corbera Institute </a:t>
            </a:r>
            <a:br>
              <a:rPr lang="es-ES" sz="1800" b="0" cap="none">
                <a:solidFill>
                  <a:srgbClr val="000000"/>
                </a:solidFill>
                <a:latin typeface="Century Gothic"/>
                <a:ea typeface="Century Gothic"/>
                <a:cs typeface="Century Gothic"/>
                <a:sym typeface="Century Gothic"/>
              </a:rPr>
            </a:br>
            <a:r>
              <a:rPr lang="es-ES" sz="1800" b="0" u="sng" cap="none">
                <a:solidFill>
                  <a:srgbClr val="000000"/>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https://www.youtube.com/watch?v=51h_sfzxdza</a:t>
            </a:r>
            <a:r>
              <a:rPr lang="es-ES" sz="1800" b="0" cap="none">
                <a:solidFill>
                  <a:srgbClr val="000000"/>
                </a:solidFill>
                <a:latin typeface="Century Gothic"/>
                <a:ea typeface="Century Gothic"/>
                <a:cs typeface="Century Gothic"/>
                <a:sym typeface="Century Gothic"/>
              </a:rPr>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t>
            </a:r>
            <a:r>
              <a:rPr lang="es-ES" sz="1800" cap="none">
                <a:solidFill>
                  <a:srgbClr val="000000"/>
                </a:solidFill>
                <a:latin typeface="Century Gothic"/>
                <a:ea typeface="Century Gothic"/>
                <a:cs typeface="Century Gothic"/>
                <a:sym typeface="Century Gothic"/>
              </a:rPr>
              <a:t>Actividad 5</a:t>
            </a:r>
            <a:r>
              <a:rPr lang="es-ES" sz="1800" b="0" cap="none">
                <a:solidFill>
                  <a:srgbClr val="000000"/>
                </a:solidFill>
                <a:latin typeface="Century Gothic"/>
                <a:ea typeface="Century Gothic"/>
                <a:cs typeface="Century Gothic"/>
                <a:sym typeface="Century Gothic"/>
              </a:rPr>
              <a:t>: #Coronavirus | Egoísmo vecinal: Aplausos en el balcón y amenazas en las puertas.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r>
            <a:br>
              <a:rPr lang="es-ES" sz="1800" b="0" cap="none">
                <a:solidFill>
                  <a:srgbClr val="000000"/>
                </a:solidFill>
                <a:latin typeface="Century Gothic"/>
                <a:ea typeface="Century Gothic"/>
                <a:cs typeface="Century Gothic"/>
                <a:sym typeface="Century Gothic"/>
              </a:rPr>
            </a:br>
            <a:r>
              <a:rPr lang="es-ES" sz="1800" b="0" cap="none">
                <a:solidFill>
                  <a:srgbClr val="000000"/>
                </a:solidFill>
                <a:latin typeface="Century Gothic"/>
                <a:ea typeface="Century Gothic"/>
                <a:cs typeface="Century Gothic"/>
                <a:sym typeface="Century Gothic"/>
              </a:rPr>
              <a:t/>
            </a:r>
            <a:br>
              <a:rPr lang="es-ES" sz="1800" b="0" cap="none">
                <a:solidFill>
                  <a:srgbClr val="000000"/>
                </a:solidFill>
                <a:latin typeface="Century Gothic"/>
                <a:ea typeface="Century Gothic"/>
                <a:cs typeface="Century Gothic"/>
                <a:sym typeface="Century Gothic"/>
              </a:rPr>
            </a:br>
            <a:r>
              <a:rPr lang="es-ES" sz="1800" b="0" u="sng" cap="none">
                <a:solidFill>
                  <a:srgbClr val="000000"/>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https://www.youtube.com/watch?v=88sswdynrqg</a:t>
            </a:r>
            <a:r>
              <a:rPr lang="es-ES" sz="1800" b="0" cap="none">
                <a:solidFill>
                  <a:srgbClr val="000000"/>
                </a:solidFill>
                <a:latin typeface="Century Gothic"/>
                <a:ea typeface="Century Gothic"/>
                <a:cs typeface="Century Gothic"/>
                <a:sym typeface="Century Gothic"/>
              </a:rPr>
              <a:t/>
            </a:r>
            <a:br>
              <a:rPr lang="es-ES" sz="1800" b="0" cap="none">
                <a:solidFill>
                  <a:srgbClr val="000000"/>
                </a:solidFill>
                <a:latin typeface="Century Gothic"/>
                <a:ea typeface="Century Gothic"/>
                <a:cs typeface="Century Gothic"/>
                <a:sym typeface="Century Gothic"/>
              </a:rPr>
            </a:br>
            <a:endParaRPr/>
          </a:p>
        </p:txBody>
      </p:sp>
      <p:sp>
        <p:nvSpPr>
          <p:cNvPr id="201" name="Google Shape;201;p30"/>
          <p:cNvSpPr txBox="1">
            <a:spLocks noGrp="1"/>
          </p:cNvSpPr>
          <p:nvPr>
            <p:ph type="body" idx="1"/>
          </p:nvPr>
        </p:nvSpPr>
        <p:spPr>
          <a:xfrm>
            <a:off x="755576" y="-414"/>
            <a:ext cx="7772400" cy="57606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None/>
            </a:pPr>
            <a:r>
              <a:rPr lang="es-ES">
                <a:solidFill>
                  <a:schemeClr val="dk1"/>
                </a:solidFill>
              </a:rPr>
              <a:t>Materiales</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entury Gothic"/>
              <a:buNone/>
            </a:pPr>
            <a:r>
              <a:rPr lang="es-ES" sz="3200">
                <a:latin typeface="Century Gothic"/>
                <a:ea typeface="Century Gothic"/>
                <a:cs typeface="Century Gothic"/>
                <a:sym typeface="Century Gothic"/>
              </a:rPr>
              <a:t>INTRODUCCIÓN</a:t>
            </a:r>
            <a:endParaRPr sz="3200">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457200" y="1268760"/>
            <a:ext cx="8229600" cy="4857403"/>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rgbClr val="3B3B3B"/>
              </a:buClr>
              <a:buSzPts val="1800"/>
              <a:buNone/>
            </a:pPr>
            <a:r>
              <a:rPr lang="es-ES" sz="1800" b="0" i="0" u="none" strike="noStrike">
                <a:solidFill>
                  <a:srgbClr val="3B3B3B"/>
                </a:solidFill>
                <a:latin typeface="Century Gothic"/>
                <a:ea typeface="Century Gothic"/>
                <a:cs typeface="Century Gothic"/>
                <a:sym typeface="Century Gothic"/>
              </a:rPr>
              <a:t>Cuando comemos un alimento ligero y sano, nuestro estómago lo digiere fácilmente, no le cuesta hacerlo. En cambio, cuando comemos algo pesado, picante o mucha cantidad, por ejemplo, al estómago le cuesta más y le lleva más tiempo digerirlo, lo que nos provoca muchas veces dolor de barriga.</a:t>
            </a:r>
            <a:endParaRPr/>
          </a:p>
          <a:p>
            <a:pPr marL="0" lvl="0" indent="0" algn="just" rtl="0">
              <a:lnSpc>
                <a:spcPct val="80000"/>
              </a:lnSpc>
              <a:spcBef>
                <a:spcPts val="360"/>
              </a:spcBef>
              <a:spcAft>
                <a:spcPts val="0"/>
              </a:spcAft>
              <a:buClr>
                <a:schemeClr val="dk1"/>
              </a:buClr>
              <a:buSzPts val="1800"/>
              <a:buNone/>
            </a:pPr>
            <a:endParaRPr sz="1800">
              <a:solidFill>
                <a:srgbClr val="3B3B3B"/>
              </a:solidFill>
              <a:latin typeface="Century Gothic"/>
              <a:ea typeface="Century Gothic"/>
              <a:cs typeface="Century Gothic"/>
              <a:sym typeface="Century Gothic"/>
            </a:endParaRPr>
          </a:p>
          <a:p>
            <a:pPr marL="0" lvl="0" indent="0" algn="just" rtl="0">
              <a:lnSpc>
                <a:spcPct val="80000"/>
              </a:lnSpc>
              <a:spcBef>
                <a:spcPts val="360"/>
              </a:spcBef>
              <a:spcAft>
                <a:spcPts val="0"/>
              </a:spcAft>
              <a:buClr>
                <a:srgbClr val="3B3B3B"/>
              </a:buClr>
              <a:buSzPts val="1800"/>
              <a:buNone/>
            </a:pPr>
            <a:r>
              <a:rPr lang="es-ES" sz="1800" b="0" i="0" u="none" strike="noStrike">
                <a:solidFill>
                  <a:srgbClr val="3B3B3B"/>
                </a:solidFill>
                <a:latin typeface="Century Gothic"/>
                <a:ea typeface="Century Gothic"/>
                <a:cs typeface="Century Gothic"/>
                <a:sym typeface="Century Gothic"/>
              </a:rPr>
              <a:t>La experiencia del coronavirus que vivimos es un “alimento demasiado pesado” para nuestro cerebro, además “comemos mucha cantidad" ya que </a:t>
            </a:r>
            <a:r>
              <a:rPr lang="es-ES" sz="1800">
                <a:solidFill>
                  <a:srgbClr val="3B3B3B"/>
                </a:solidFill>
                <a:latin typeface="Century Gothic"/>
                <a:ea typeface="Century Gothic"/>
                <a:cs typeface="Century Gothic"/>
                <a:sym typeface="Century Gothic"/>
              </a:rPr>
              <a:t>está</a:t>
            </a:r>
            <a:r>
              <a:rPr lang="es-ES" sz="1800" b="0" i="0" u="none" strike="noStrike">
                <a:solidFill>
                  <a:srgbClr val="3B3B3B"/>
                </a:solidFill>
                <a:latin typeface="Century Gothic"/>
                <a:ea typeface="Century Gothic"/>
                <a:cs typeface="Century Gothic"/>
                <a:sym typeface="Century Gothic"/>
              </a:rPr>
              <a:t> durando mucho tiempo, así que puede</a:t>
            </a:r>
            <a:r>
              <a:rPr lang="es-ES" sz="1800">
                <a:solidFill>
                  <a:srgbClr val="3B3B3B"/>
                </a:solidFill>
                <a:latin typeface="Century Gothic"/>
                <a:ea typeface="Century Gothic"/>
                <a:cs typeface="Century Gothic"/>
                <a:sym typeface="Century Gothic"/>
              </a:rPr>
              <a:t> </a:t>
            </a:r>
            <a:r>
              <a:rPr lang="es-ES" sz="1800" b="0" i="0" u="none" strike="noStrike">
                <a:solidFill>
                  <a:srgbClr val="3B3B3B"/>
                </a:solidFill>
                <a:latin typeface="Century Gothic"/>
                <a:ea typeface="Century Gothic"/>
                <a:cs typeface="Century Gothic"/>
                <a:sym typeface="Century Gothic"/>
              </a:rPr>
              <a:t>provocarnos mucho malestar, por ejemplo, asustarnos con facilidad, no querer hablar del tema, pesadillas o miedos, miedo a separarnos de nuestro padres o familiares, enfado con todos y por todo, tristeza y muchas ganas de llorar, querer estar solos, ordenar y limpiar todo continuamente, sentir que vamos a explotar, dolor de barriga o de cabeza...</a:t>
            </a:r>
            <a:endParaRPr/>
          </a:p>
          <a:p>
            <a:pPr marL="0" lvl="0" indent="0" algn="just" rtl="0">
              <a:lnSpc>
                <a:spcPct val="80000"/>
              </a:lnSpc>
              <a:spcBef>
                <a:spcPts val="360"/>
              </a:spcBef>
              <a:spcAft>
                <a:spcPts val="0"/>
              </a:spcAft>
              <a:buClr>
                <a:schemeClr val="dk1"/>
              </a:buClr>
              <a:buSzPts val="1800"/>
              <a:buNone/>
            </a:pPr>
            <a:endParaRPr sz="1800" b="0" i="0" u="none" strike="noStrike">
              <a:solidFill>
                <a:srgbClr val="3B3B3B"/>
              </a:solidFill>
              <a:latin typeface="Century Gothic"/>
              <a:ea typeface="Century Gothic"/>
              <a:cs typeface="Century Gothic"/>
              <a:sym typeface="Century Gothic"/>
            </a:endParaRPr>
          </a:p>
          <a:p>
            <a:pPr marL="0" lvl="0" indent="0" algn="just" rtl="0">
              <a:lnSpc>
                <a:spcPct val="80000"/>
              </a:lnSpc>
              <a:spcBef>
                <a:spcPts val="360"/>
              </a:spcBef>
              <a:spcAft>
                <a:spcPts val="0"/>
              </a:spcAft>
              <a:buClr>
                <a:srgbClr val="3B3B3B"/>
              </a:buClr>
              <a:buSzPts val="1800"/>
              <a:buNone/>
            </a:pPr>
            <a:r>
              <a:rPr lang="es-ES" sz="1800" b="0" i="0" u="none" strike="noStrike">
                <a:solidFill>
                  <a:srgbClr val="3B3B3B"/>
                </a:solidFill>
                <a:latin typeface="Century Gothic"/>
                <a:ea typeface="Century Gothic"/>
                <a:cs typeface="Century Gothic"/>
                <a:sym typeface="Century Gothic"/>
              </a:rPr>
              <a:t>Ahora nuestro cerebro necesita ayuda para poder quedarse con todo lo bueno que nos hará crecer y eliminar todo aquello que ya no nos sirve, para así conseguir que esta experiencia quede en nuestra memoria como algo que ya ha pasado y que de este modo no nos cause ningún </a:t>
            </a:r>
            <a:r>
              <a:rPr lang="es-ES" sz="1800">
                <a:solidFill>
                  <a:srgbClr val="3B3B3B"/>
                </a:solidFill>
                <a:latin typeface="Century Gothic"/>
                <a:ea typeface="Century Gothic"/>
                <a:cs typeface="Century Gothic"/>
                <a:sym typeface="Century Gothic"/>
              </a:rPr>
              <a:t>m</a:t>
            </a:r>
            <a:r>
              <a:rPr lang="es-ES" sz="1800" b="0" i="0" u="none" strike="noStrike">
                <a:solidFill>
                  <a:srgbClr val="3B3B3B"/>
                </a:solidFill>
                <a:latin typeface="Century Gothic"/>
                <a:ea typeface="Century Gothic"/>
                <a:cs typeface="Century Gothic"/>
                <a:sym typeface="Century Gothic"/>
              </a:rPr>
              <a:t>alestar.</a:t>
            </a:r>
            <a:endParaRPr sz="1800" b="1" i="0" u="none" strike="noStrike">
              <a:solidFill>
                <a:srgbClr val="FFFFFF"/>
              </a:solidFill>
              <a:latin typeface="Century Gothic"/>
              <a:ea typeface="Century Gothic"/>
              <a:cs typeface="Century Gothic"/>
              <a:sym typeface="Century Gothic"/>
            </a:endParaRPr>
          </a:p>
          <a:p>
            <a:pPr marL="0" lvl="0" indent="0" algn="l" rtl="0">
              <a:lnSpc>
                <a:spcPct val="80000"/>
              </a:lnSpc>
              <a:spcBef>
                <a:spcPts val="360"/>
              </a:spcBef>
              <a:spcAft>
                <a:spcPts val="0"/>
              </a:spcAft>
              <a:buClr>
                <a:schemeClr val="dk1"/>
              </a:buClr>
              <a:buSzPts val="1800"/>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Century Gothic"/>
              <a:buNone/>
            </a:pPr>
            <a:r>
              <a:rPr lang="es-ES" sz="2800" b="1">
                <a:latin typeface="Century Gothic"/>
                <a:ea typeface="Century Gothic"/>
                <a:cs typeface="Century Gothic"/>
                <a:sym typeface="Century Gothic"/>
              </a:rPr>
              <a:t>OBJETIVOS GENERALES</a:t>
            </a:r>
            <a:br>
              <a:rPr lang="es-ES" sz="2800" b="1">
                <a:latin typeface="Century Gothic"/>
                <a:ea typeface="Century Gothic"/>
                <a:cs typeface="Century Gothic"/>
                <a:sym typeface="Century Gothic"/>
              </a:rPr>
            </a:br>
            <a:r>
              <a:rPr lang="es-ES" sz="2800" b="1">
                <a:latin typeface="Century Gothic"/>
                <a:ea typeface="Century Gothic"/>
                <a:cs typeface="Century Gothic"/>
                <a:sym typeface="Century Gothic"/>
              </a:rPr>
              <a:t>DEL PLAN DE ACCIÓN TUTORIAL</a:t>
            </a:r>
            <a:endParaRPr sz="2800" b="1">
              <a:latin typeface="Century Gothic"/>
              <a:ea typeface="Century Gothic"/>
              <a:cs typeface="Century Gothic"/>
              <a:sym typeface="Century Gothic"/>
            </a:endParaRPr>
          </a:p>
        </p:txBody>
      </p:sp>
      <p:sp>
        <p:nvSpPr>
          <p:cNvPr id="102" name="Google Shape;102;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s-ES" sz="2400" b="1">
                <a:latin typeface="Century Gothic"/>
                <a:ea typeface="Century Gothic"/>
                <a:cs typeface="Century Gothic"/>
                <a:sym typeface="Century Gothic"/>
              </a:rPr>
              <a:t>1.Masticar la experiencia vivida</a:t>
            </a:r>
            <a:r>
              <a:rPr lang="es-ES" sz="2400">
                <a:latin typeface="Century Gothic"/>
                <a:ea typeface="Century Gothic"/>
                <a:cs typeface="Century Gothic"/>
                <a:sym typeface="Century Gothic"/>
              </a:rPr>
              <a:t>: desmenuzar la experiencia. Contar lo que vivimos y cómo nos sentimos.</a:t>
            </a:r>
            <a:endParaRPr/>
          </a:p>
          <a:p>
            <a:pPr marL="0" lvl="0" indent="0" algn="l" rtl="0">
              <a:spcBef>
                <a:spcPts val="480"/>
              </a:spcBef>
              <a:spcAft>
                <a:spcPts val="0"/>
              </a:spcAft>
              <a:buClr>
                <a:schemeClr val="dk1"/>
              </a:buClr>
              <a:buSzPts val="2400"/>
              <a:buNone/>
            </a:pPr>
            <a:endParaRPr sz="2400">
              <a:latin typeface="Century Gothic"/>
              <a:ea typeface="Century Gothic"/>
              <a:cs typeface="Century Gothic"/>
              <a:sym typeface="Century Gothic"/>
            </a:endParaRPr>
          </a:p>
          <a:p>
            <a:pPr marL="0" lvl="0" indent="0" algn="l" rtl="0">
              <a:spcBef>
                <a:spcPts val="480"/>
              </a:spcBef>
              <a:spcAft>
                <a:spcPts val="0"/>
              </a:spcAft>
              <a:buClr>
                <a:schemeClr val="dk1"/>
              </a:buClr>
              <a:buSzPts val="2400"/>
              <a:buNone/>
            </a:pPr>
            <a:r>
              <a:rPr lang="es-ES" sz="2400" b="1">
                <a:latin typeface="Century Gothic"/>
                <a:ea typeface="Century Gothic"/>
                <a:cs typeface="Century Gothic"/>
                <a:sym typeface="Century Gothic"/>
              </a:rPr>
              <a:t>2.Digerir (Procesar)</a:t>
            </a:r>
            <a:r>
              <a:rPr lang="es-ES" sz="2400">
                <a:latin typeface="Century Gothic"/>
                <a:ea typeface="Century Gothic"/>
                <a:cs typeface="Century Gothic"/>
                <a:sym typeface="Century Gothic"/>
              </a:rPr>
              <a:t>: Ayudar al cerebro a quedarse con lo bueno y eliminar todo aquello que no nos sirve para que no nos cause malestar. Ayudar al procesamiento e integración de la experiencia vivida.</a:t>
            </a:r>
            <a:endParaRPr/>
          </a:p>
          <a:p>
            <a:pPr marL="0" lvl="0" indent="0" algn="l" rtl="0">
              <a:spcBef>
                <a:spcPts val="480"/>
              </a:spcBef>
              <a:spcAft>
                <a:spcPts val="0"/>
              </a:spcAft>
              <a:buClr>
                <a:schemeClr val="dk1"/>
              </a:buClr>
              <a:buSzPts val="2400"/>
              <a:buNone/>
            </a:pPr>
            <a:endParaRPr sz="2400">
              <a:latin typeface="Century Gothic"/>
              <a:ea typeface="Century Gothic"/>
              <a:cs typeface="Century Gothic"/>
              <a:sym typeface="Century Gothic"/>
            </a:endParaRPr>
          </a:p>
          <a:p>
            <a:pPr marL="0" lvl="0" indent="0" algn="l" rtl="0">
              <a:spcBef>
                <a:spcPts val="480"/>
              </a:spcBef>
              <a:spcAft>
                <a:spcPts val="0"/>
              </a:spcAft>
              <a:buClr>
                <a:schemeClr val="dk1"/>
              </a:buClr>
              <a:buSzPts val="2400"/>
              <a:buNone/>
            </a:pPr>
            <a:r>
              <a:rPr lang="es-ES" sz="2400" b="1">
                <a:latin typeface="Century Gothic"/>
                <a:ea typeface="Century Gothic"/>
                <a:cs typeface="Century Gothic"/>
                <a:sym typeface="Century Gothic"/>
              </a:rPr>
              <a:t>3.Crecer (Crecimiento personal): </a:t>
            </a:r>
            <a:r>
              <a:rPr lang="es-ES" sz="2400">
                <a:latin typeface="Century Gothic"/>
                <a:ea typeface="Century Gothic"/>
                <a:cs typeface="Century Gothic"/>
                <a:sym typeface="Century Gothic"/>
              </a:rPr>
              <a:t>quedarnos con lo bueno de la experiencia.</a:t>
            </a:r>
            <a:endParaRPr sz="240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s-ES" sz="3959"/>
              <a:t>FUNCIONES DEL TUTOR/TUTORA</a:t>
            </a:r>
            <a:br>
              <a:rPr lang="es-ES" sz="3959"/>
            </a:br>
            <a:r>
              <a:rPr lang="es-ES" sz="3959"/>
              <a:t>ANTE LA NUEVA NORMALIDAD</a:t>
            </a:r>
            <a:endParaRPr sz="3959"/>
          </a:p>
        </p:txBody>
      </p:sp>
      <p:sp>
        <p:nvSpPr>
          <p:cNvPr id="108" name="Google Shape;108;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a:p>
        </p:txBody>
      </p:sp>
      <p:sp>
        <p:nvSpPr>
          <p:cNvPr id="109" name="Google Shape;109;p16"/>
          <p:cNvSpPr/>
          <p:nvPr/>
        </p:nvSpPr>
        <p:spPr>
          <a:xfrm>
            <a:off x="2082516" y="1700808"/>
            <a:ext cx="4608512" cy="1008112"/>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i="0" u="none" strike="noStrike" cap="none">
                <a:solidFill>
                  <a:schemeClr val="lt1"/>
                </a:solidFill>
                <a:latin typeface="Century Gothic"/>
                <a:ea typeface="Century Gothic"/>
                <a:cs typeface="Century Gothic"/>
                <a:sym typeface="Century Gothic"/>
              </a:rPr>
              <a:t>Detectar y, en su caso, derivar posibles situaciones individuales o de grupo</a:t>
            </a:r>
            <a:endParaRPr sz="1800" b="0" i="0" u="none" strike="noStrike" cap="none">
              <a:solidFill>
                <a:schemeClr val="lt1"/>
              </a:solidFill>
              <a:latin typeface="Calibri"/>
              <a:ea typeface="Calibri"/>
              <a:cs typeface="Calibri"/>
              <a:sym typeface="Calibri"/>
            </a:endParaRPr>
          </a:p>
        </p:txBody>
      </p:sp>
      <p:sp>
        <p:nvSpPr>
          <p:cNvPr id="110" name="Google Shape;110;p16"/>
          <p:cNvSpPr/>
          <p:nvPr/>
        </p:nvSpPr>
        <p:spPr>
          <a:xfrm>
            <a:off x="2051720" y="3068960"/>
            <a:ext cx="4608512" cy="936104"/>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i="0" u="none" strike="noStrike" cap="none">
                <a:solidFill>
                  <a:schemeClr val="lt1"/>
                </a:solidFill>
                <a:latin typeface="Century Gothic"/>
                <a:ea typeface="Century Gothic"/>
                <a:cs typeface="Century Gothic"/>
                <a:sym typeface="Century Gothic"/>
              </a:rPr>
              <a:t>Colaborar con otros profesionales del centro educativo en la atención integral del alumnado</a:t>
            </a:r>
            <a:endParaRPr sz="1800" b="0" i="0" u="none" strike="noStrike" cap="none">
              <a:solidFill>
                <a:schemeClr val="lt1"/>
              </a:solidFill>
              <a:latin typeface="Calibri"/>
              <a:ea typeface="Calibri"/>
              <a:cs typeface="Calibri"/>
              <a:sym typeface="Calibri"/>
            </a:endParaRPr>
          </a:p>
        </p:txBody>
      </p:sp>
      <p:sp>
        <p:nvSpPr>
          <p:cNvPr id="111" name="Google Shape;111;p16"/>
          <p:cNvSpPr/>
          <p:nvPr/>
        </p:nvSpPr>
        <p:spPr>
          <a:xfrm>
            <a:off x="2186227" y="5085184"/>
            <a:ext cx="4608512" cy="936104"/>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i="0" u="none" strike="noStrike" cap="none">
                <a:solidFill>
                  <a:schemeClr val="lt1"/>
                </a:solidFill>
                <a:latin typeface="Century Gothic"/>
                <a:ea typeface="Century Gothic"/>
                <a:cs typeface="Century Gothic"/>
                <a:sym typeface="Century Gothic"/>
              </a:rPr>
              <a:t>Facilitar reflexión racional sobre la situación vivida y sus efectos a diferentes niveles, incluido el personal</a:t>
            </a:r>
            <a:endParaRPr sz="1800" b="0" i="0" u="none" strike="noStrike" cap="none">
              <a:solidFill>
                <a:schemeClr val="lt1"/>
              </a:solidFill>
              <a:latin typeface="Calibri"/>
              <a:ea typeface="Calibri"/>
              <a:cs typeface="Calibri"/>
              <a:sym typeface="Calibri"/>
            </a:endParaRPr>
          </a:p>
        </p:txBody>
      </p:sp>
      <p:sp>
        <p:nvSpPr>
          <p:cNvPr id="112" name="Google Shape;112;p16"/>
          <p:cNvSpPr/>
          <p:nvPr/>
        </p:nvSpPr>
        <p:spPr>
          <a:xfrm>
            <a:off x="2039979" y="4149080"/>
            <a:ext cx="4752528" cy="792088"/>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i="0" u="none" strike="noStrike" cap="none">
                <a:solidFill>
                  <a:schemeClr val="lt1"/>
                </a:solidFill>
                <a:latin typeface="Century Gothic"/>
                <a:ea typeface="Century Gothic"/>
                <a:cs typeface="Century Gothic"/>
                <a:sym typeface="Century Gothic"/>
              </a:rPr>
              <a:t>Facilitar la expresión emocional </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s-ES" sz="3959"/>
              <a:t>ACTIVIDAD ESENCIAL DEL TUTOR/TUTORA</a:t>
            </a:r>
            <a:endParaRPr sz="3959"/>
          </a:p>
        </p:txBody>
      </p:sp>
      <p:sp>
        <p:nvSpPr>
          <p:cNvPr id="118" name="Google Shape;118;p17"/>
          <p:cNvSpPr/>
          <p:nvPr/>
        </p:nvSpPr>
        <p:spPr>
          <a:xfrm>
            <a:off x="827584" y="1988840"/>
            <a:ext cx="3312368" cy="1584176"/>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800" b="0" i="0" u="none" strike="noStrike" cap="none">
                <a:solidFill>
                  <a:schemeClr val="lt1"/>
                </a:solidFill>
                <a:latin typeface="Century Gothic"/>
                <a:ea typeface="Century Gothic"/>
                <a:cs typeface="Century Gothic"/>
                <a:sym typeface="Century Gothic"/>
              </a:rPr>
              <a:t>Mostrar empatía: actitud de interés, respeto y escucha activa</a:t>
            </a:r>
            <a:endParaRPr/>
          </a:p>
          <a:p>
            <a:pPr marL="0" marR="0" lvl="0" indent="0" algn="l" rtl="0">
              <a:spcBef>
                <a:spcPts val="0"/>
              </a:spcBef>
              <a:spcAft>
                <a:spcPts val="0"/>
              </a:spcAft>
              <a:buNone/>
            </a:pPr>
            <a:r>
              <a:rPr lang="es-ES" sz="1800" b="0" i="0" u="none" strike="noStrike">
                <a:solidFill>
                  <a:schemeClr val="lt1"/>
                </a:solidFill>
                <a:latin typeface="Century Gothic"/>
                <a:ea typeface="Century Gothic"/>
                <a:cs typeface="Century Gothic"/>
                <a:sym typeface="Century Gothic"/>
              </a:rPr>
              <a:t>Desplegar la capacidad de aceptación-comprensión</a:t>
            </a:r>
            <a:endParaRPr sz="1800">
              <a:solidFill>
                <a:schemeClr val="lt1"/>
              </a:solidFill>
              <a:latin typeface="Calibri"/>
              <a:ea typeface="Calibri"/>
              <a:cs typeface="Calibri"/>
              <a:sym typeface="Calibri"/>
            </a:endParaRPr>
          </a:p>
        </p:txBody>
      </p:sp>
      <p:sp>
        <p:nvSpPr>
          <p:cNvPr id="119" name="Google Shape;119;p17"/>
          <p:cNvSpPr/>
          <p:nvPr/>
        </p:nvSpPr>
        <p:spPr>
          <a:xfrm>
            <a:off x="4716016" y="1988840"/>
            <a:ext cx="3888432" cy="1548172"/>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i="0" u="none" strike="noStrike">
                <a:solidFill>
                  <a:schemeClr val="lt1"/>
                </a:solidFill>
                <a:latin typeface="Century Gothic"/>
                <a:ea typeface="Century Gothic"/>
                <a:cs typeface="Century Gothic"/>
                <a:sym typeface="Century Gothic"/>
              </a:rPr>
              <a:t>Observar la dinám</a:t>
            </a:r>
            <a:r>
              <a:rPr lang="es-ES" sz="1800">
                <a:solidFill>
                  <a:schemeClr val="lt1"/>
                </a:solidFill>
                <a:latin typeface="Century Gothic"/>
                <a:ea typeface="Century Gothic"/>
                <a:cs typeface="Century Gothic"/>
                <a:sym typeface="Century Gothic"/>
              </a:rPr>
              <a:t>i</a:t>
            </a:r>
            <a:r>
              <a:rPr lang="es-ES" sz="1800" b="0" i="0" u="none" strike="noStrike">
                <a:solidFill>
                  <a:schemeClr val="lt1"/>
                </a:solidFill>
                <a:latin typeface="Century Gothic"/>
                <a:ea typeface="Century Gothic"/>
                <a:cs typeface="Century Gothic"/>
                <a:sym typeface="Century Gothic"/>
              </a:rPr>
              <a:t>ca del grupo y las reacciones individuales ante determinadas contenidos o expresiones emocionales de compañeros/as</a:t>
            </a:r>
            <a:endParaRPr sz="1800">
              <a:solidFill>
                <a:schemeClr val="lt1"/>
              </a:solidFill>
              <a:latin typeface="Calibri"/>
              <a:ea typeface="Calibri"/>
              <a:cs typeface="Calibri"/>
              <a:sym typeface="Calibri"/>
            </a:endParaRPr>
          </a:p>
        </p:txBody>
      </p:sp>
      <p:sp>
        <p:nvSpPr>
          <p:cNvPr id="120" name="Google Shape;120;p17"/>
          <p:cNvSpPr/>
          <p:nvPr/>
        </p:nvSpPr>
        <p:spPr>
          <a:xfrm>
            <a:off x="935596" y="4258852"/>
            <a:ext cx="3096344" cy="1778496"/>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i="0" u="none" strike="noStrike">
                <a:solidFill>
                  <a:schemeClr val="lt1"/>
                </a:solidFill>
                <a:latin typeface="Century Gothic"/>
                <a:ea typeface="Century Gothic"/>
                <a:cs typeface="Century Gothic"/>
                <a:sym typeface="Century Gothic"/>
              </a:rPr>
              <a:t>Evitar comparaciones y juicios de valor</a:t>
            </a:r>
            <a:endParaRPr sz="1800">
              <a:solidFill>
                <a:schemeClr val="lt1"/>
              </a:solidFill>
              <a:latin typeface="Calibri"/>
              <a:ea typeface="Calibri"/>
              <a:cs typeface="Calibri"/>
              <a:sym typeface="Calibri"/>
            </a:endParaRPr>
          </a:p>
        </p:txBody>
      </p:sp>
      <p:sp>
        <p:nvSpPr>
          <p:cNvPr id="121" name="Google Shape;121;p17"/>
          <p:cNvSpPr/>
          <p:nvPr/>
        </p:nvSpPr>
        <p:spPr>
          <a:xfrm>
            <a:off x="4716016" y="4293096"/>
            <a:ext cx="3024336" cy="1778496"/>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i="0" u="none" strike="noStrike">
                <a:solidFill>
                  <a:schemeClr val="lt1"/>
                </a:solidFill>
                <a:latin typeface="Century Gothic"/>
                <a:ea typeface="Century Gothic"/>
                <a:cs typeface="Century Gothic"/>
                <a:sym typeface="Century Gothic"/>
              </a:rPr>
              <a:t>Evitar forzar situaciones y escenarios de presión en el alumnado</a:t>
            </a:r>
            <a:endParaRPr sz="1800">
              <a:solidFill>
                <a:schemeClr val="lt1"/>
              </a:solidFill>
              <a:latin typeface="Calibri"/>
              <a:ea typeface="Calibri"/>
              <a:cs typeface="Calibri"/>
              <a:sym typeface="Calibri"/>
            </a:endParaRPr>
          </a:p>
        </p:txBody>
      </p:sp>
      <p:sp>
        <p:nvSpPr>
          <p:cNvPr id="122" name="Google Shape;122;p17"/>
          <p:cNvSpPr/>
          <p:nvPr/>
        </p:nvSpPr>
        <p:spPr>
          <a:xfrm>
            <a:off x="2987824" y="3140968"/>
            <a:ext cx="2880320" cy="1368152"/>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i="0" u="none" strike="noStrike">
                <a:solidFill>
                  <a:srgbClr val="000000"/>
                </a:solidFill>
                <a:latin typeface="Century Gothic"/>
                <a:ea typeface="Century Gothic"/>
                <a:cs typeface="Century Gothic"/>
                <a:sym typeface="Century Gothic"/>
              </a:rPr>
              <a:t>La actividad esencial del tutor/a</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Clr>
                <a:srgbClr val="056367"/>
              </a:buClr>
              <a:buSzPts val="2800"/>
              <a:buFont typeface="Century Gothic"/>
              <a:buNone/>
            </a:pPr>
            <a:r>
              <a:rPr lang="es-ES" sz="2800" b="1">
                <a:solidFill>
                  <a:srgbClr val="056367"/>
                </a:solidFill>
                <a:latin typeface="Century Gothic"/>
                <a:ea typeface="Century Gothic"/>
                <a:cs typeface="Century Gothic"/>
                <a:sym typeface="Century Gothic"/>
              </a:rPr>
              <a:t>POSIBLES REACCIONES A TENER EN CUENTA</a:t>
            </a:r>
            <a:br>
              <a:rPr lang="es-ES" sz="2800" b="1">
                <a:solidFill>
                  <a:srgbClr val="056367"/>
                </a:solidFill>
                <a:latin typeface="Century Gothic"/>
                <a:ea typeface="Century Gothic"/>
                <a:cs typeface="Century Gothic"/>
                <a:sym typeface="Century Gothic"/>
              </a:rPr>
            </a:br>
            <a:r>
              <a:rPr lang="es-ES" sz="2800" b="1">
                <a:solidFill>
                  <a:srgbClr val="056367"/>
                </a:solidFill>
                <a:latin typeface="Century Gothic"/>
                <a:ea typeface="Century Gothic"/>
                <a:cs typeface="Century Gothic"/>
                <a:sym typeface="Century Gothic"/>
              </a:rPr>
              <a:t>(ADOLESCENCIA)</a:t>
            </a:r>
            <a:br>
              <a:rPr lang="es-ES" sz="2800" b="1">
                <a:solidFill>
                  <a:srgbClr val="056367"/>
                </a:solidFill>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sp>
        <p:nvSpPr>
          <p:cNvPr id="128" name="Google Shape;128;p18"/>
          <p:cNvSpPr txBox="1">
            <a:spLocks noGrp="1"/>
          </p:cNvSpPr>
          <p:nvPr>
            <p:ph type="body" idx="1"/>
          </p:nvPr>
        </p:nvSpPr>
        <p:spPr>
          <a:xfrm>
            <a:off x="457200" y="1268749"/>
            <a:ext cx="8229600" cy="523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B3B3B"/>
              </a:buClr>
              <a:buSzPts val="1400"/>
              <a:buNone/>
            </a:pPr>
            <a:r>
              <a:rPr lang="es-ES" sz="1400">
                <a:solidFill>
                  <a:srgbClr val="3B3B3B"/>
                </a:solidFill>
                <a:latin typeface="Century Gothic"/>
                <a:ea typeface="Century Gothic"/>
                <a:cs typeface="Century Gothic"/>
                <a:sym typeface="Century Gothic"/>
              </a:rPr>
              <a:t>Pueden presentar las siguientes conductas ante las que hay que estar alerta:</a:t>
            </a:r>
            <a:endParaRPr sz="1400" b="0" i="0" u="none" strike="noStrike">
              <a:solidFill>
                <a:srgbClr val="3B3B3B"/>
              </a:solidFill>
              <a:latin typeface="Century Gothic"/>
              <a:ea typeface="Century Gothic"/>
              <a:cs typeface="Century Gothic"/>
              <a:sym typeface="Century Gothic"/>
            </a:endParaRPr>
          </a:p>
          <a:p>
            <a:pPr marL="342900" lvl="0" indent="-254000" algn="l" rtl="0">
              <a:spcBef>
                <a:spcPts val="280"/>
              </a:spcBef>
              <a:spcAft>
                <a:spcPts val="0"/>
              </a:spcAft>
              <a:buClr>
                <a:schemeClr val="dk1"/>
              </a:buClr>
              <a:buSzPts val="1400"/>
              <a:buNone/>
            </a:pPr>
            <a:endParaRPr sz="1400">
              <a:solidFill>
                <a:srgbClr val="3B3B3B"/>
              </a:solidFill>
              <a:latin typeface="Century Gothic"/>
              <a:ea typeface="Century Gothic"/>
              <a:cs typeface="Century Gothic"/>
              <a:sym typeface="Century Gothic"/>
            </a:endParaRPr>
          </a:p>
          <a:p>
            <a:pPr marL="342900" lvl="0" indent="-342900" algn="l" rtl="0">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Falta de organización en los estudios, dispersión y bajo rendimiento generalizado en las</a:t>
            </a:r>
            <a:endParaRPr/>
          </a:p>
          <a:p>
            <a:pPr marL="0" lvl="0" indent="0" algn="l" rtl="0">
              <a:spcBef>
                <a:spcPts val="280"/>
              </a:spcBef>
              <a:spcAft>
                <a:spcPts val="0"/>
              </a:spcAft>
              <a:buClr>
                <a:srgbClr val="3B3B3B"/>
              </a:buClr>
              <a:buSzPts val="1400"/>
              <a:buNone/>
            </a:pPr>
            <a:r>
              <a:rPr lang="es-ES" sz="1400" b="0" i="0" u="none" strike="noStrike">
                <a:solidFill>
                  <a:srgbClr val="3B3B3B"/>
                </a:solidFill>
                <a:latin typeface="Century Gothic"/>
                <a:ea typeface="Century Gothic"/>
                <a:cs typeface="Century Gothic"/>
                <a:sym typeface="Century Gothic"/>
              </a:rPr>
              <a:t>        distintas materias curriculares.</a:t>
            </a:r>
            <a:endParaRPr/>
          </a:p>
          <a:p>
            <a:pPr marL="342900" lvl="0" indent="-342900" algn="l" rtl="0">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Reducción del interés o la participación en clase o en actividades extraescolares que antes</a:t>
            </a:r>
            <a:endParaRPr/>
          </a:p>
          <a:p>
            <a:pPr marL="0" lvl="0" indent="0" algn="l" rtl="0">
              <a:spcBef>
                <a:spcPts val="280"/>
              </a:spcBef>
              <a:spcAft>
                <a:spcPts val="0"/>
              </a:spcAft>
              <a:buClr>
                <a:srgbClr val="3B3B3B"/>
              </a:buClr>
              <a:buSzPts val="1400"/>
              <a:buNone/>
            </a:pPr>
            <a:r>
              <a:rPr lang="es-ES" sz="1400" b="0" i="0" u="none" strike="noStrike">
                <a:solidFill>
                  <a:srgbClr val="3B3B3B"/>
                </a:solidFill>
                <a:latin typeface="Century Gothic"/>
                <a:ea typeface="Century Gothic"/>
                <a:cs typeface="Century Gothic"/>
                <a:sym typeface="Century Gothic"/>
              </a:rPr>
              <a:t>        eran de su agrado.</a:t>
            </a:r>
            <a:endParaRPr/>
          </a:p>
          <a:p>
            <a:pPr marL="342900" lvl="0" indent="-342900" algn="l" rtl="0">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Labilidad afectiva y cambios bruscos de humor que exasperan a la persona adulta, tanto en el</a:t>
            </a:r>
            <a:endParaRPr/>
          </a:p>
          <a:p>
            <a:pPr marL="0" lvl="0" indent="0" algn="l" rtl="0">
              <a:spcBef>
                <a:spcPts val="280"/>
              </a:spcBef>
              <a:spcAft>
                <a:spcPts val="0"/>
              </a:spcAft>
              <a:buClr>
                <a:srgbClr val="3B3B3B"/>
              </a:buClr>
              <a:buSzPts val="1400"/>
              <a:buNone/>
            </a:pPr>
            <a:r>
              <a:rPr lang="es-ES" sz="1400" b="0" i="0" u="none" strike="noStrike">
                <a:solidFill>
                  <a:srgbClr val="3B3B3B"/>
                </a:solidFill>
                <a:latin typeface="Century Gothic"/>
                <a:ea typeface="Century Gothic"/>
                <a:cs typeface="Century Gothic"/>
                <a:sym typeface="Century Gothic"/>
              </a:rPr>
              <a:t>        ámbito familiar como en el educativo.</a:t>
            </a:r>
            <a:endParaRPr/>
          </a:p>
          <a:p>
            <a:pPr marL="342900" lvl="0" indent="-342900" algn="l" rtl="0">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Pensamientos recurrentes o intrusos que le provocan un malestar psicológico.</a:t>
            </a:r>
            <a:endParaRPr/>
          </a:p>
          <a:p>
            <a:pPr marL="342900" lvl="0" indent="-342900" algn="l" rtl="0">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Dificultad para conciliar, mantener el sueño y/o tener pesadillas.</a:t>
            </a:r>
            <a:endParaRPr/>
          </a:p>
          <a:p>
            <a:pPr marL="342900" lvl="0" indent="-342900" algn="l" rtl="0">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Respuestas exageradas de sobresalto, como si estuvieses en permanente estado de alerta.</a:t>
            </a:r>
            <a:endParaRPr/>
          </a:p>
          <a:p>
            <a:pPr marL="342900" lvl="0" indent="-342900" algn="l" rtl="0">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Pérdida o aumento de peso por una alteración en los hábitos alimenticios.</a:t>
            </a:r>
            <a:endParaRPr/>
          </a:p>
          <a:p>
            <a:pPr marL="342900" lvl="0" indent="-342900" algn="l" rtl="0">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Demuestra ansiedad a través de alguno de estos síntomas: inquietud o impaciencia,tensión</a:t>
            </a:r>
            <a:r>
              <a:rPr lang="es-ES"/>
              <a:t> </a:t>
            </a:r>
            <a:r>
              <a:rPr lang="es-ES" sz="1400" b="0" i="0" u="none" strike="noStrike">
                <a:solidFill>
                  <a:srgbClr val="3B3B3B"/>
                </a:solidFill>
                <a:latin typeface="Century Gothic"/>
                <a:ea typeface="Century Gothic"/>
                <a:cs typeface="Century Gothic"/>
                <a:sym typeface="Century Gothic"/>
              </a:rPr>
              <a:t>muscular, se cansa rápidamente, desconcentración, falta de aire, temblores y agitación.</a:t>
            </a:r>
            <a:endParaRPr/>
          </a:p>
          <a:p>
            <a:pPr marL="342900" lvl="0" indent="-342900" algn="l" rtl="0">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Conductas desafiantes y/o irritabilidad, como reacción a temores y miedos adquiridos en esta</a:t>
            </a:r>
            <a:r>
              <a:rPr lang="es-ES"/>
              <a:t> </a:t>
            </a:r>
            <a:r>
              <a:rPr lang="es-ES" sz="1400" b="0" i="0" u="none" strike="noStrike">
                <a:solidFill>
                  <a:srgbClr val="3B3B3B"/>
                </a:solidFill>
                <a:latin typeface="Century Gothic"/>
                <a:ea typeface="Century Gothic"/>
                <a:cs typeface="Century Gothic"/>
                <a:sym typeface="Century Gothic"/>
              </a:rPr>
              <a:t>situación de emergencia.</a:t>
            </a:r>
            <a:endParaRPr/>
          </a:p>
          <a:p>
            <a:pPr marL="342900" lvl="0" indent="-254000" algn="l" rtl="0">
              <a:spcBef>
                <a:spcPts val="280"/>
              </a:spcBef>
              <a:spcAft>
                <a:spcPts val="0"/>
              </a:spcAft>
              <a:buClr>
                <a:schemeClr val="dk1"/>
              </a:buClr>
              <a:buSzPts val="1400"/>
              <a:buNone/>
            </a:pPr>
            <a:endParaRPr sz="1400" b="1" i="0" u="none" strike="noStrike">
              <a:solidFill>
                <a:srgbClr val="FFFFFF"/>
              </a:solidFill>
              <a:latin typeface="Century Gothic"/>
              <a:ea typeface="Century Gothic"/>
              <a:cs typeface="Century Gothic"/>
              <a:sym typeface="Century Gothic"/>
            </a:endParaRPr>
          </a:p>
          <a:p>
            <a:pPr marL="0" lvl="0" indent="0" algn="l" rtl="0">
              <a:spcBef>
                <a:spcPts val="280"/>
              </a:spcBef>
              <a:spcAft>
                <a:spcPts val="0"/>
              </a:spcAft>
              <a:buClr>
                <a:schemeClr val="dk1"/>
              </a:buClr>
              <a:buSzPts val="1400"/>
              <a:buNone/>
            </a:pPr>
            <a:endParaRPr sz="1400">
              <a:latin typeface="Century Gothic"/>
              <a:ea typeface="Century Gothic"/>
              <a:cs typeface="Century Gothic"/>
              <a:sym typeface="Century Gothic"/>
            </a:endParaRPr>
          </a:p>
          <a:p>
            <a:pPr marL="342900" lvl="0" indent="-254000" algn="l" rtl="0">
              <a:spcBef>
                <a:spcPts val="280"/>
              </a:spcBef>
              <a:spcAft>
                <a:spcPts val="0"/>
              </a:spcAft>
              <a:buClr>
                <a:schemeClr val="dk1"/>
              </a:buClr>
              <a:buSzPts val="1400"/>
              <a:buNone/>
            </a:pPr>
            <a:endParaRPr sz="1400" b="1" i="0" u="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Clr>
                <a:srgbClr val="056367"/>
              </a:buClr>
              <a:buSzPts val="2000"/>
              <a:buFont typeface="Century Gothic"/>
              <a:buNone/>
            </a:pPr>
            <a:r>
              <a:rPr lang="es-ES" sz="2000" b="1">
                <a:solidFill>
                  <a:srgbClr val="056367"/>
                </a:solidFill>
                <a:latin typeface="Century Gothic"/>
                <a:ea typeface="Century Gothic"/>
                <a:cs typeface="Century Gothic"/>
                <a:sym typeface="Century Gothic"/>
              </a:rPr>
              <a:t>LISTADO DE INDICADORES DE AFECTACIÓN GLOBAL PARA</a:t>
            </a:r>
            <a:br>
              <a:rPr lang="es-ES" sz="2000" b="1">
                <a:solidFill>
                  <a:srgbClr val="056367"/>
                </a:solidFill>
                <a:latin typeface="Century Gothic"/>
                <a:ea typeface="Century Gothic"/>
                <a:cs typeface="Century Gothic"/>
                <a:sym typeface="Century Gothic"/>
              </a:rPr>
            </a:br>
            <a:r>
              <a:rPr lang="es-ES" sz="2000" b="1">
                <a:solidFill>
                  <a:srgbClr val="056367"/>
                </a:solidFill>
                <a:latin typeface="Century Gothic"/>
                <a:ea typeface="Century Gothic"/>
                <a:cs typeface="Century Gothic"/>
                <a:sym typeface="Century Gothic"/>
              </a:rPr>
              <a:t>EDUCACIÓN SECUNDARIA</a:t>
            </a:r>
            <a:br>
              <a:rPr lang="es-ES" sz="2000" b="1">
                <a:solidFill>
                  <a:srgbClr val="056367"/>
                </a:solidFill>
                <a:latin typeface="Century Gothic"/>
                <a:ea typeface="Century Gothic"/>
                <a:cs typeface="Century Gothic"/>
                <a:sym typeface="Century Gothic"/>
              </a:rPr>
            </a:br>
            <a:endParaRPr sz="2000">
              <a:latin typeface="Century Gothic"/>
              <a:ea typeface="Century Gothic"/>
              <a:cs typeface="Century Gothic"/>
              <a:sym typeface="Century Gothic"/>
            </a:endParaRPr>
          </a:p>
        </p:txBody>
      </p:sp>
      <p:sp>
        <p:nvSpPr>
          <p:cNvPr id="134" name="Google Shape;134;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3B3B3B"/>
              </a:buClr>
              <a:buSzPts val="1400"/>
              <a:buNone/>
            </a:pPr>
            <a:r>
              <a:rPr lang="es-ES" sz="1400" b="0" i="1" u="none" strike="noStrike">
                <a:solidFill>
                  <a:srgbClr val="3B3B3B"/>
                </a:solidFill>
                <a:latin typeface="Century Gothic"/>
                <a:ea typeface="Century Gothic"/>
                <a:cs typeface="Century Gothic"/>
                <a:sym typeface="Century Gothic"/>
              </a:rPr>
              <a:t>Después de vivir la experiencia del coronavirus algunos niños y niñas se sienten tristes,</a:t>
            </a:r>
            <a:endParaRPr/>
          </a:p>
          <a:p>
            <a:pPr marL="0" lvl="0" indent="0" algn="l" rtl="0">
              <a:lnSpc>
                <a:spcPct val="80000"/>
              </a:lnSpc>
              <a:spcBef>
                <a:spcPts val="280"/>
              </a:spcBef>
              <a:spcAft>
                <a:spcPts val="0"/>
              </a:spcAft>
              <a:buClr>
                <a:srgbClr val="3B3B3B"/>
              </a:buClr>
              <a:buSzPts val="1400"/>
              <a:buNone/>
            </a:pPr>
            <a:r>
              <a:rPr lang="es-ES" sz="1400" b="0" i="1" u="none" strike="noStrike">
                <a:solidFill>
                  <a:srgbClr val="3B3B3B"/>
                </a:solidFill>
                <a:latin typeface="Century Gothic"/>
                <a:ea typeface="Century Gothic"/>
                <a:cs typeface="Century Gothic"/>
                <a:sym typeface="Century Gothic"/>
              </a:rPr>
              <a:t>enfadados o con miedo; a otros les cuesta prestar atención y hacer sus tareas; a otros no les</a:t>
            </a:r>
            <a:endParaRPr/>
          </a:p>
          <a:p>
            <a:pPr marL="0" lvl="0" indent="0" algn="l" rtl="0">
              <a:lnSpc>
                <a:spcPct val="80000"/>
              </a:lnSpc>
              <a:spcBef>
                <a:spcPts val="280"/>
              </a:spcBef>
              <a:spcAft>
                <a:spcPts val="0"/>
              </a:spcAft>
              <a:buClr>
                <a:srgbClr val="3B3B3B"/>
              </a:buClr>
              <a:buSzPts val="1400"/>
              <a:buNone/>
            </a:pPr>
            <a:r>
              <a:rPr lang="es-ES" sz="1400" b="0" i="1" u="none" strike="noStrike">
                <a:solidFill>
                  <a:srgbClr val="3B3B3B"/>
                </a:solidFill>
                <a:latin typeface="Century Gothic"/>
                <a:ea typeface="Century Gothic"/>
                <a:cs typeface="Century Gothic"/>
                <a:sym typeface="Century Gothic"/>
              </a:rPr>
              <a:t>apetece hablar o estar con sus amigos y amigas, y a otros les cuesta dormir o tienen pesadillas. Puede que tú también notes alguna de estas cosas, contesta el SÍ o el NO en cada pregunta.</a:t>
            </a:r>
            <a:endParaRPr/>
          </a:p>
          <a:p>
            <a:pPr marL="0" lvl="0" indent="0" algn="l" rtl="0">
              <a:lnSpc>
                <a:spcPct val="80000"/>
              </a:lnSpc>
              <a:spcBef>
                <a:spcPts val="280"/>
              </a:spcBef>
              <a:spcAft>
                <a:spcPts val="0"/>
              </a:spcAft>
              <a:buClr>
                <a:schemeClr val="dk1"/>
              </a:buClr>
              <a:buSzPts val="1400"/>
              <a:buNone/>
            </a:pPr>
            <a:endParaRPr sz="1400" b="0" i="1" u="none" strike="noStrike">
              <a:solidFill>
                <a:srgbClr val="3B3B3B"/>
              </a:solidFill>
              <a:latin typeface="Century Gothic"/>
              <a:ea typeface="Century Gothic"/>
              <a:cs typeface="Century Gothic"/>
              <a:sym typeface="Century Gothic"/>
            </a:endParaRPr>
          </a:p>
          <a:p>
            <a:pPr marL="342900" lvl="0" indent="-342900" algn="l" rtl="0">
              <a:lnSpc>
                <a:spcPct val="80000"/>
              </a:lnSpc>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A mí también me cuesta prestar atención,</a:t>
            </a:r>
            <a:endParaRPr/>
          </a:p>
          <a:p>
            <a:pPr marL="0" lvl="0" indent="0" algn="l" rtl="0">
              <a:lnSpc>
                <a:spcPct val="80000"/>
              </a:lnSpc>
              <a:spcBef>
                <a:spcPts val="280"/>
              </a:spcBef>
              <a:spcAft>
                <a:spcPts val="0"/>
              </a:spcAft>
              <a:buClr>
                <a:srgbClr val="3B3B3B"/>
              </a:buClr>
              <a:buSzPts val="1400"/>
              <a:buNone/>
            </a:pPr>
            <a:r>
              <a:rPr lang="es-ES" sz="1400" b="0" i="0" u="none" strike="noStrike">
                <a:solidFill>
                  <a:srgbClr val="3B3B3B"/>
                </a:solidFill>
                <a:latin typeface="Century Gothic"/>
                <a:ea typeface="Century Gothic"/>
                <a:cs typeface="Century Gothic"/>
                <a:sym typeface="Century Gothic"/>
              </a:rPr>
              <a:t>       concentrarme o hacer mis tareas.</a:t>
            </a:r>
            <a:endParaRPr/>
          </a:p>
          <a:p>
            <a:pPr marL="342900" lvl="0" indent="-342900" algn="l" rtl="0">
              <a:lnSpc>
                <a:spcPct val="80000"/>
              </a:lnSpc>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Yo también me siento sin energía, no tengo ganas de</a:t>
            </a:r>
            <a:endParaRPr/>
          </a:p>
          <a:p>
            <a:pPr marL="0" lvl="0" indent="0" algn="l" rtl="0">
              <a:lnSpc>
                <a:spcPct val="80000"/>
              </a:lnSpc>
              <a:spcBef>
                <a:spcPts val="280"/>
              </a:spcBef>
              <a:spcAft>
                <a:spcPts val="0"/>
              </a:spcAft>
              <a:buClr>
                <a:srgbClr val="3B3B3B"/>
              </a:buClr>
              <a:buSzPts val="1400"/>
              <a:buNone/>
            </a:pPr>
            <a:r>
              <a:rPr lang="es-ES" sz="1400" b="0" i="0" u="none" strike="noStrike">
                <a:solidFill>
                  <a:srgbClr val="3B3B3B"/>
                </a:solidFill>
                <a:latin typeface="Century Gothic"/>
                <a:ea typeface="Century Gothic"/>
                <a:cs typeface="Century Gothic"/>
                <a:sym typeface="Century Gothic"/>
              </a:rPr>
              <a:t>        nada, ni de estar con mis amigos y amigas.</a:t>
            </a:r>
            <a:endParaRPr/>
          </a:p>
          <a:p>
            <a:pPr marL="342900" lvl="0" indent="-342900" algn="l" rtl="0">
              <a:lnSpc>
                <a:spcPct val="80000"/>
              </a:lnSpc>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Yo también estoy triste, a veces siento ganas de llorar.</a:t>
            </a:r>
            <a:endParaRPr/>
          </a:p>
          <a:p>
            <a:pPr marL="342900" lvl="0" indent="-342900" algn="l" rtl="0">
              <a:lnSpc>
                <a:spcPct val="80000"/>
              </a:lnSpc>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Yo también estoy enfadado/a, no sé por qué pero</a:t>
            </a:r>
            <a:endParaRPr/>
          </a:p>
          <a:p>
            <a:pPr marL="0" lvl="0" indent="0" algn="l" rtl="0">
              <a:lnSpc>
                <a:spcPct val="80000"/>
              </a:lnSpc>
              <a:spcBef>
                <a:spcPts val="280"/>
              </a:spcBef>
              <a:spcAft>
                <a:spcPts val="0"/>
              </a:spcAft>
              <a:buClr>
                <a:srgbClr val="3B3B3B"/>
              </a:buClr>
              <a:buSzPts val="1400"/>
              <a:buNone/>
            </a:pPr>
            <a:r>
              <a:rPr lang="es-ES" sz="1400" b="0" i="0" u="none" strike="noStrike">
                <a:solidFill>
                  <a:srgbClr val="3B3B3B"/>
                </a:solidFill>
                <a:latin typeface="Century Gothic"/>
                <a:ea typeface="Century Gothic"/>
                <a:cs typeface="Century Gothic"/>
                <a:sym typeface="Century Gothic"/>
              </a:rPr>
              <a:t>         tengo más explosiones de enfado.</a:t>
            </a:r>
            <a:endParaRPr/>
          </a:p>
          <a:p>
            <a:pPr marL="342900" lvl="0" indent="-342900" algn="l" rtl="0">
              <a:lnSpc>
                <a:spcPct val="80000"/>
              </a:lnSpc>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Yo también tengo miedo y a veces me cuesta salir</a:t>
            </a:r>
            <a:endParaRPr/>
          </a:p>
          <a:p>
            <a:pPr marL="0" lvl="0" indent="0" algn="l" rtl="0">
              <a:lnSpc>
                <a:spcPct val="80000"/>
              </a:lnSpc>
              <a:spcBef>
                <a:spcPts val="280"/>
              </a:spcBef>
              <a:spcAft>
                <a:spcPts val="0"/>
              </a:spcAft>
              <a:buClr>
                <a:srgbClr val="3B3B3B"/>
              </a:buClr>
              <a:buSzPts val="1400"/>
              <a:buNone/>
            </a:pPr>
            <a:r>
              <a:rPr lang="es-ES" sz="1400" b="0" i="0" u="none" strike="noStrike">
                <a:solidFill>
                  <a:srgbClr val="3B3B3B"/>
                </a:solidFill>
                <a:latin typeface="Century Gothic"/>
                <a:ea typeface="Century Gothic"/>
                <a:cs typeface="Century Gothic"/>
                <a:sym typeface="Century Gothic"/>
              </a:rPr>
              <a:t>         a la calle.</a:t>
            </a:r>
            <a:endParaRPr/>
          </a:p>
          <a:p>
            <a:pPr marL="342900" lvl="0" indent="-342900" algn="l" rtl="0">
              <a:lnSpc>
                <a:spcPct val="80000"/>
              </a:lnSpc>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Yo también tengo problemas para dormir bien y a</a:t>
            </a:r>
            <a:endParaRPr/>
          </a:p>
          <a:p>
            <a:pPr marL="0" lvl="0" indent="0" algn="l" rtl="0">
              <a:lnSpc>
                <a:spcPct val="80000"/>
              </a:lnSpc>
              <a:spcBef>
                <a:spcPts val="280"/>
              </a:spcBef>
              <a:spcAft>
                <a:spcPts val="0"/>
              </a:spcAft>
              <a:buClr>
                <a:srgbClr val="3B3B3B"/>
              </a:buClr>
              <a:buSzPts val="1400"/>
              <a:buNone/>
            </a:pPr>
            <a:r>
              <a:rPr lang="es-ES" sz="1400" b="0" i="0" u="none" strike="noStrike">
                <a:solidFill>
                  <a:srgbClr val="3B3B3B"/>
                </a:solidFill>
                <a:latin typeface="Century Gothic"/>
                <a:ea typeface="Century Gothic"/>
                <a:cs typeface="Century Gothic"/>
                <a:sym typeface="Century Gothic"/>
              </a:rPr>
              <a:t>         veces tengo pesadillas.</a:t>
            </a:r>
            <a:endParaRPr/>
          </a:p>
          <a:p>
            <a:pPr marL="342900" lvl="0" indent="-342900" algn="l" rtl="0">
              <a:lnSpc>
                <a:spcPct val="80000"/>
              </a:lnSpc>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A mí también me duele la barriga o la cabeza a menudo.</a:t>
            </a:r>
            <a:endParaRPr/>
          </a:p>
          <a:p>
            <a:pPr marL="342900" lvl="0" indent="-342900" algn="l" rtl="0">
              <a:lnSpc>
                <a:spcPct val="80000"/>
              </a:lnSpc>
              <a:spcBef>
                <a:spcPts val="280"/>
              </a:spcBef>
              <a:spcAft>
                <a:spcPts val="0"/>
              </a:spcAft>
              <a:buClr>
                <a:srgbClr val="3B3B3B"/>
              </a:buClr>
              <a:buSzPts val="1400"/>
              <a:buChar char="•"/>
            </a:pPr>
            <a:r>
              <a:rPr lang="es-ES" sz="1400" b="0" i="0" u="none" strike="noStrike">
                <a:solidFill>
                  <a:srgbClr val="3B3B3B"/>
                </a:solidFill>
                <a:latin typeface="Century Gothic"/>
                <a:ea typeface="Century Gothic"/>
                <a:cs typeface="Century Gothic"/>
                <a:sym typeface="Century Gothic"/>
              </a:rPr>
              <a:t>Yo tampoco quiero hablar del tema, no quiero ni</a:t>
            </a:r>
            <a:endParaRPr/>
          </a:p>
          <a:p>
            <a:pPr marL="0" lvl="0" indent="0" algn="l" rtl="0">
              <a:lnSpc>
                <a:spcPct val="80000"/>
              </a:lnSpc>
              <a:spcBef>
                <a:spcPts val="280"/>
              </a:spcBef>
              <a:spcAft>
                <a:spcPts val="0"/>
              </a:spcAft>
              <a:buClr>
                <a:srgbClr val="3B3B3B"/>
              </a:buClr>
              <a:buSzPts val="1400"/>
              <a:buNone/>
            </a:pPr>
            <a:r>
              <a:rPr lang="es-ES" sz="1400" b="0" i="0" u="none" strike="noStrike">
                <a:solidFill>
                  <a:srgbClr val="3B3B3B"/>
                </a:solidFill>
                <a:latin typeface="Century Gothic"/>
                <a:ea typeface="Century Gothic"/>
                <a:cs typeface="Century Gothic"/>
                <a:sym typeface="Century Gothic"/>
              </a:rPr>
              <a:t>         pensar en él.</a:t>
            </a:r>
            <a:endParaRPr/>
          </a:p>
          <a:p>
            <a:pPr marL="0" lvl="0" indent="0" algn="l" rtl="0">
              <a:lnSpc>
                <a:spcPct val="80000"/>
              </a:lnSpc>
              <a:spcBef>
                <a:spcPts val="160"/>
              </a:spcBef>
              <a:spcAft>
                <a:spcPts val="0"/>
              </a:spcAft>
              <a:buClr>
                <a:schemeClr val="dk1"/>
              </a:buClr>
              <a:buSzPts val="800"/>
              <a:buNone/>
            </a:pPr>
            <a:endParaRPr sz="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entury Gothic"/>
              <a:buNone/>
            </a:pPr>
            <a:r>
              <a:rPr lang="es-ES" sz="3200">
                <a:latin typeface="Century Gothic"/>
                <a:ea typeface="Century Gothic"/>
                <a:cs typeface="Century Gothic"/>
                <a:sym typeface="Century Gothic"/>
              </a:rPr>
              <a:t>UNIDADES DIDÁCTICAS</a:t>
            </a:r>
            <a:br>
              <a:rPr lang="es-ES" sz="3200">
                <a:latin typeface="Century Gothic"/>
                <a:ea typeface="Century Gothic"/>
                <a:cs typeface="Century Gothic"/>
                <a:sym typeface="Century Gothic"/>
              </a:rPr>
            </a:br>
            <a:r>
              <a:rPr lang="es-ES" sz="3200">
                <a:latin typeface="Century Gothic"/>
                <a:ea typeface="Century Gothic"/>
                <a:cs typeface="Century Gothic"/>
                <a:sym typeface="Century Gothic"/>
              </a:rPr>
              <a:t>1º y 2º DE ESO</a:t>
            </a:r>
            <a:endParaRPr sz="3200">
              <a:latin typeface="Century Gothic"/>
              <a:ea typeface="Century Gothic"/>
              <a:cs typeface="Century Gothic"/>
              <a:sym typeface="Century Gothic"/>
            </a:endParaRPr>
          </a:p>
        </p:txBody>
      </p:sp>
      <p:sp>
        <p:nvSpPr>
          <p:cNvPr id="140" name="Google Shape;140;p20"/>
          <p:cNvSpPr txBox="1">
            <a:spLocks noGrp="1"/>
          </p:cNvSpPr>
          <p:nvPr>
            <p:ph type="body" idx="1"/>
          </p:nvPr>
        </p:nvSpPr>
        <p:spPr>
          <a:xfrm>
            <a:off x="467550" y="1412775"/>
            <a:ext cx="8229600" cy="508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None/>
            </a:pPr>
            <a:r>
              <a:rPr lang="es-ES" sz="1600" b="1">
                <a:latin typeface="Century Gothic"/>
                <a:ea typeface="Century Gothic"/>
                <a:cs typeface="Century Gothic"/>
                <a:sym typeface="Century Gothic"/>
              </a:rPr>
              <a:t>TAREA 1: MASTICAR LA EXPERIENCIA</a:t>
            </a:r>
            <a:endParaRPr/>
          </a:p>
          <a:p>
            <a:pPr marL="0" lvl="0" indent="0" algn="l" rtl="0">
              <a:spcBef>
                <a:spcPts val="320"/>
              </a:spcBef>
              <a:spcAft>
                <a:spcPts val="0"/>
              </a:spcAft>
              <a:buClr>
                <a:schemeClr val="dk1"/>
              </a:buClr>
              <a:buSzPts val="1600"/>
              <a:buNone/>
            </a:pPr>
            <a:r>
              <a:rPr lang="es-ES" sz="1600" b="1">
                <a:latin typeface="Century Gothic"/>
                <a:ea typeface="Century Gothic"/>
                <a:cs typeface="Century Gothic"/>
                <a:sym typeface="Century Gothic"/>
              </a:rPr>
              <a:t>OBJETIVOS:</a:t>
            </a:r>
            <a:endParaRPr/>
          </a:p>
          <a:p>
            <a:pPr marL="342900" lvl="0" indent="-342900" algn="l" rtl="0">
              <a:spcBef>
                <a:spcPts val="320"/>
              </a:spcBef>
              <a:spcAft>
                <a:spcPts val="0"/>
              </a:spcAft>
              <a:buClr>
                <a:srgbClr val="3B3B3B"/>
              </a:buClr>
              <a:buSzPts val="1600"/>
              <a:buChar char="•"/>
            </a:pPr>
            <a:r>
              <a:rPr lang="es-ES" sz="1600" b="0" i="0" u="none" strike="noStrike">
                <a:solidFill>
                  <a:srgbClr val="3B3B3B"/>
                </a:solidFill>
                <a:latin typeface="Century Gothic"/>
                <a:ea typeface="Century Gothic"/>
                <a:cs typeface="Century Gothic"/>
                <a:sym typeface="Century Gothic"/>
              </a:rPr>
              <a:t>Crear un ambiente donde el alumnado se sienta lo suficientemente seguro como para poder</a:t>
            </a:r>
            <a:r>
              <a:rPr lang="es-ES"/>
              <a:t> </a:t>
            </a:r>
            <a:r>
              <a:rPr lang="es-ES" sz="1600" b="0" i="0" u="none" strike="noStrike">
                <a:solidFill>
                  <a:srgbClr val="3B3B3B"/>
                </a:solidFill>
                <a:latin typeface="Century Gothic"/>
                <a:ea typeface="Century Gothic"/>
                <a:cs typeface="Century Gothic"/>
                <a:sym typeface="Century Gothic"/>
              </a:rPr>
              <a:t>decidir expresar sus emociones, miedos, dudas...</a:t>
            </a:r>
            <a:endParaRPr/>
          </a:p>
          <a:p>
            <a:pPr marL="342900" lvl="0" indent="-342900" algn="l" rtl="0">
              <a:spcBef>
                <a:spcPts val="320"/>
              </a:spcBef>
              <a:spcAft>
                <a:spcPts val="0"/>
              </a:spcAft>
              <a:buClr>
                <a:srgbClr val="3B3B3B"/>
              </a:buClr>
              <a:buSzPts val="1600"/>
              <a:buChar char="•"/>
            </a:pPr>
            <a:r>
              <a:rPr lang="es-ES" sz="1600" b="0" i="0" u="none" strike="noStrike">
                <a:solidFill>
                  <a:srgbClr val="3B3B3B"/>
                </a:solidFill>
                <a:latin typeface="Century Gothic"/>
                <a:ea typeface="Century Gothic"/>
                <a:cs typeface="Century Gothic"/>
                <a:sym typeface="Century Gothic"/>
              </a:rPr>
              <a:t>Ayudar al alumnado a poder compartir su experiencia y expresar sus emociones, para lo que</a:t>
            </a:r>
            <a:r>
              <a:rPr lang="es-ES"/>
              <a:t> </a:t>
            </a:r>
            <a:r>
              <a:rPr lang="es-ES" sz="1600" b="0" i="0" u="none" strike="noStrike">
                <a:solidFill>
                  <a:srgbClr val="3B3B3B"/>
                </a:solidFill>
                <a:latin typeface="Century Gothic"/>
                <a:ea typeface="Century Gothic"/>
                <a:cs typeface="Century Gothic"/>
                <a:sym typeface="Century Gothic"/>
              </a:rPr>
              <a:t>puede resultar útil que la persona adulta empiece compartiendo su propia experiencia y/o</a:t>
            </a:r>
            <a:r>
              <a:rPr lang="es-ES"/>
              <a:t> </a:t>
            </a:r>
            <a:r>
              <a:rPr lang="es-ES" sz="1600" b="0" i="0" u="none" strike="noStrike">
                <a:solidFill>
                  <a:srgbClr val="3B3B3B"/>
                </a:solidFill>
                <a:latin typeface="Century Gothic"/>
                <a:ea typeface="Century Gothic"/>
                <a:cs typeface="Century Gothic"/>
                <a:sym typeface="Century Gothic"/>
              </a:rPr>
              <a:t>poniendo ejemplos.</a:t>
            </a:r>
            <a:endParaRPr/>
          </a:p>
          <a:p>
            <a:pPr marL="342900" lvl="0" indent="-342900" algn="l" rtl="0">
              <a:spcBef>
                <a:spcPts val="320"/>
              </a:spcBef>
              <a:spcAft>
                <a:spcPts val="0"/>
              </a:spcAft>
              <a:buClr>
                <a:srgbClr val="3B3B3B"/>
              </a:buClr>
              <a:buSzPts val="1600"/>
              <a:buChar char="•"/>
            </a:pPr>
            <a:r>
              <a:rPr lang="es-ES" sz="1600" b="0" i="0" u="none" strike="noStrike">
                <a:solidFill>
                  <a:srgbClr val="3B3B3B"/>
                </a:solidFill>
                <a:latin typeface="Century Gothic"/>
                <a:ea typeface="Century Gothic"/>
                <a:cs typeface="Century Gothic"/>
                <a:sym typeface="Century Gothic"/>
              </a:rPr>
              <a:t>Detectar y valorar el grado de impacto/afectación del evento en el alumnado.</a:t>
            </a:r>
            <a:endParaRPr/>
          </a:p>
          <a:p>
            <a:pPr marL="342900" lvl="0" indent="-342900" algn="l" rtl="0">
              <a:spcBef>
                <a:spcPts val="320"/>
              </a:spcBef>
              <a:spcAft>
                <a:spcPts val="0"/>
              </a:spcAft>
              <a:buClr>
                <a:srgbClr val="3B3B3B"/>
              </a:buClr>
              <a:buSzPts val="1600"/>
              <a:buChar char="•"/>
            </a:pPr>
            <a:r>
              <a:rPr lang="es-ES" sz="1600" b="0" i="0" u="none" strike="noStrike">
                <a:solidFill>
                  <a:srgbClr val="3B3B3B"/>
                </a:solidFill>
                <a:latin typeface="Century Gothic"/>
                <a:ea typeface="Century Gothic"/>
                <a:cs typeface="Century Gothic"/>
                <a:sym typeface="Century Gothic"/>
              </a:rPr>
              <a:t>Validar las experiencias de cada uno/a, focalizándose en las fortalezas y recursos positivos.</a:t>
            </a:r>
            <a:endParaRPr sz="1600" b="1">
              <a:latin typeface="Century Gothic"/>
              <a:ea typeface="Century Gothic"/>
              <a:cs typeface="Century Gothic"/>
              <a:sym typeface="Century Gothic"/>
            </a:endParaRPr>
          </a:p>
          <a:p>
            <a:pPr marL="0" lvl="0" indent="0" algn="ctr" rtl="0">
              <a:spcBef>
                <a:spcPts val="320"/>
              </a:spcBef>
              <a:spcAft>
                <a:spcPts val="0"/>
              </a:spcAft>
              <a:buClr>
                <a:schemeClr val="dk1"/>
              </a:buClr>
              <a:buSzPts val="1600"/>
              <a:buNone/>
            </a:pPr>
            <a:r>
              <a:rPr lang="es-ES" sz="1600" b="1">
                <a:latin typeface="Century Gothic"/>
                <a:ea typeface="Century Gothic"/>
                <a:cs typeface="Century Gothic"/>
                <a:sym typeface="Century Gothic"/>
              </a:rPr>
              <a:t>ACTIVIDADES</a:t>
            </a:r>
            <a:endParaRPr/>
          </a:p>
          <a:p>
            <a:pPr marL="0" lvl="0" indent="0" algn="l" rtl="0">
              <a:spcBef>
                <a:spcPts val="320"/>
              </a:spcBef>
              <a:spcAft>
                <a:spcPts val="0"/>
              </a:spcAft>
              <a:buClr>
                <a:schemeClr val="dk1"/>
              </a:buClr>
              <a:buSzPts val="1600"/>
              <a:buNone/>
            </a:pPr>
            <a:r>
              <a:rPr lang="es-ES" sz="1600" b="1">
                <a:latin typeface="Century Gothic"/>
                <a:ea typeface="Century Gothic"/>
                <a:cs typeface="Century Gothic"/>
                <a:sym typeface="Century Gothic"/>
              </a:rPr>
              <a:t>Actividad 1</a:t>
            </a:r>
            <a:r>
              <a:rPr lang="es-ES" sz="1600">
                <a:latin typeface="Century Gothic"/>
                <a:ea typeface="Century Gothic"/>
                <a:cs typeface="Century Gothic"/>
                <a:sym typeface="Century Gothic"/>
              </a:rPr>
              <a:t>: Mi línea de la historia del COVID-19</a:t>
            </a:r>
            <a:endParaRPr/>
          </a:p>
          <a:p>
            <a:pPr marL="0" lvl="0" indent="0" algn="l" rtl="0">
              <a:spcBef>
                <a:spcPts val="320"/>
              </a:spcBef>
              <a:spcAft>
                <a:spcPts val="0"/>
              </a:spcAft>
              <a:buClr>
                <a:schemeClr val="dk1"/>
              </a:buClr>
              <a:buSzPts val="1600"/>
              <a:buNone/>
            </a:pPr>
            <a:r>
              <a:rPr lang="es-ES" sz="1600" b="1">
                <a:latin typeface="Century Gothic"/>
                <a:ea typeface="Century Gothic"/>
                <a:cs typeface="Century Gothic"/>
                <a:sym typeface="Century Gothic"/>
              </a:rPr>
              <a:t>Actividad 2:</a:t>
            </a:r>
            <a:r>
              <a:rPr lang="es-ES" sz="1600">
                <a:latin typeface="Century Gothic"/>
                <a:ea typeface="Century Gothic"/>
                <a:cs typeface="Century Gothic"/>
                <a:sym typeface="Century Gothic"/>
              </a:rPr>
              <a:t> Sacudir el cuerpo como un perro que sale mojado del agua.</a:t>
            </a:r>
            <a:endParaRPr/>
          </a:p>
          <a:p>
            <a:pPr marL="0" lvl="0" indent="0" algn="l" rtl="0">
              <a:spcBef>
                <a:spcPts val="320"/>
              </a:spcBef>
              <a:spcAft>
                <a:spcPts val="0"/>
              </a:spcAft>
              <a:buClr>
                <a:schemeClr val="dk1"/>
              </a:buClr>
              <a:buSzPts val="1600"/>
              <a:buNone/>
            </a:pPr>
            <a:r>
              <a:rPr lang="es-ES" sz="1600" b="1">
                <a:latin typeface="Century Gothic"/>
                <a:ea typeface="Century Gothic"/>
                <a:cs typeface="Century Gothic"/>
                <a:sym typeface="Century Gothic"/>
              </a:rPr>
              <a:t>Actividad 3:</a:t>
            </a:r>
            <a:r>
              <a:rPr lang="es-ES" sz="1600">
                <a:latin typeface="Century Gothic"/>
                <a:ea typeface="Century Gothic"/>
                <a:cs typeface="Century Gothic"/>
                <a:sym typeface="Century Gothic"/>
              </a:rPr>
              <a:t> Limpiar la harina</a:t>
            </a:r>
            <a:endParaRPr sz="16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entury Gothic"/>
              <a:buNone/>
            </a:pPr>
            <a:r>
              <a:rPr lang="es-ES" sz="3200">
                <a:latin typeface="Century Gothic"/>
                <a:ea typeface="Century Gothic"/>
                <a:cs typeface="Century Gothic"/>
                <a:sym typeface="Century Gothic"/>
              </a:rPr>
              <a:t>UNIDADES DIDÁCTICAS</a:t>
            </a:r>
            <a:br>
              <a:rPr lang="es-ES" sz="3200">
                <a:latin typeface="Century Gothic"/>
                <a:ea typeface="Century Gothic"/>
                <a:cs typeface="Century Gothic"/>
                <a:sym typeface="Century Gothic"/>
              </a:rPr>
            </a:br>
            <a:r>
              <a:rPr lang="es-ES" sz="3200">
                <a:latin typeface="Century Gothic"/>
                <a:ea typeface="Century Gothic"/>
                <a:cs typeface="Century Gothic"/>
                <a:sym typeface="Century Gothic"/>
              </a:rPr>
              <a:t>1º Y 2º DE ESO</a:t>
            </a:r>
            <a:endParaRPr sz="3200">
              <a:latin typeface="Century Gothic"/>
              <a:ea typeface="Century Gothic"/>
              <a:cs typeface="Century Gothic"/>
              <a:sym typeface="Century Gothic"/>
            </a:endParaRPr>
          </a:p>
        </p:txBody>
      </p:sp>
      <p:sp>
        <p:nvSpPr>
          <p:cNvPr id="146" name="Google Shape;146;p21"/>
          <p:cNvSpPr txBox="1">
            <a:spLocks noGrp="1"/>
          </p:cNvSpPr>
          <p:nvPr>
            <p:ph type="body" idx="1"/>
          </p:nvPr>
        </p:nvSpPr>
        <p:spPr>
          <a:xfrm>
            <a:off x="467544" y="16288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65"/>
              <a:buNone/>
            </a:pPr>
            <a:r>
              <a:rPr lang="es-ES" sz="1665" b="1">
                <a:latin typeface="Century Gothic"/>
                <a:ea typeface="Century Gothic"/>
                <a:cs typeface="Century Gothic"/>
                <a:sym typeface="Century Gothic"/>
              </a:rPr>
              <a:t>TAREA 2: LA DIGESTIÓN</a:t>
            </a:r>
            <a:endParaRPr/>
          </a:p>
          <a:p>
            <a:pPr marL="0" lvl="0" indent="0" algn="l" rtl="0">
              <a:lnSpc>
                <a:spcPct val="90000"/>
              </a:lnSpc>
              <a:spcBef>
                <a:spcPts val="333"/>
              </a:spcBef>
              <a:spcAft>
                <a:spcPts val="0"/>
              </a:spcAft>
              <a:buClr>
                <a:schemeClr val="dk1"/>
              </a:buClr>
              <a:buSzPts val="1665"/>
              <a:buNone/>
            </a:pPr>
            <a:r>
              <a:rPr lang="es-ES" sz="1665" b="1">
                <a:latin typeface="Century Gothic"/>
                <a:ea typeface="Century Gothic"/>
                <a:cs typeface="Century Gothic"/>
                <a:sym typeface="Century Gothic"/>
              </a:rPr>
              <a:t>OBJETIVOS:</a:t>
            </a:r>
            <a:endParaRPr/>
          </a:p>
          <a:p>
            <a:pPr marL="342900" lvl="0" indent="-342900" algn="l" rtl="0">
              <a:lnSpc>
                <a:spcPct val="90000"/>
              </a:lnSpc>
              <a:spcBef>
                <a:spcPts val="333"/>
              </a:spcBef>
              <a:spcAft>
                <a:spcPts val="0"/>
              </a:spcAft>
              <a:buClr>
                <a:srgbClr val="3B3B3B"/>
              </a:buClr>
              <a:buSzPts val="1665"/>
              <a:buChar char="•"/>
            </a:pPr>
            <a:r>
              <a:rPr lang="es-ES" sz="1665" b="0" i="0" u="none" strike="noStrike">
                <a:solidFill>
                  <a:srgbClr val="3B3B3B"/>
                </a:solidFill>
                <a:latin typeface="Century Gothic"/>
                <a:ea typeface="Century Gothic"/>
                <a:cs typeface="Century Gothic"/>
                <a:sym typeface="Century Gothic"/>
              </a:rPr>
              <a:t>Ayudar al procesamiento e integración de la experiencia vivida por parte de cada uno de los</a:t>
            </a:r>
            <a:r>
              <a:rPr lang="es-ES"/>
              <a:t> </a:t>
            </a:r>
            <a:r>
              <a:rPr lang="es-ES" sz="1665" b="0" i="0" u="none" strike="noStrike">
                <a:solidFill>
                  <a:srgbClr val="3B3B3B"/>
                </a:solidFill>
                <a:latin typeface="Century Gothic"/>
                <a:ea typeface="Century Gothic"/>
                <a:cs typeface="Century Gothic"/>
                <a:sym typeface="Century Gothic"/>
              </a:rPr>
              <a:t>alumnos y alumnas.</a:t>
            </a:r>
            <a:endParaRPr/>
          </a:p>
          <a:p>
            <a:pPr marL="342900" lvl="0" indent="-342900" algn="l" rtl="0">
              <a:lnSpc>
                <a:spcPct val="90000"/>
              </a:lnSpc>
              <a:spcBef>
                <a:spcPts val="333"/>
              </a:spcBef>
              <a:spcAft>
                <a:spcPts val="0"/>
              </a:spcAft>
              <a:buClr>
                <a:srgbClr val="3B3B3B"/>
              </a:buClr>
              <a:buSzPts val="1665"/>
              <a:buChar char="•"/>
            </a:pPr>
            <a:r>
              <a:rPr lang="es-ES" sz="1665" b="0" i="0" u="none" strike="noStrike">
                <a:solidFill>
                  <a:srgbClr val="3B3B3B"/>
                </a:solidFill>
                <a:latin typeface="Century Gothic"/>
                <a:ea typeface="Century Gothic"/>
                <a:cs typeface="Century Gothic"/>
                <a:sym typeface="Century Gothic"/>
              </a:rPr>
              <a:t>Ayudar al alumnado a gestionar las emociones surgidas.</a:t>
            </a:r>
            <a:endParaRPr/>
          </a:p>
          <a:p>
            <a:pPr marL="342900" lvl="0" indent="-342900" algn="l" rtl="0">
              <a:lnSpc>
                <a:spcPct val="90000"/>
              </a:lnSpc>
              <a:spcBef>
                <a:spcPts val="333"/>
              </a:spcBef>
              <a:spcAft>
                <a:spcPts val="0"/>
              </a:spcAft>
              <a:buClr>
                <a:srgbClr val="3B3B3B"/>
              </a:buClr>
              <a:buSzPts val="1665"/>
              <a:buChar char="•"/>
            </a:pPr>
            <a:r>
              <a:rPr lang="es-ES" sz="1665" b="0" i="0" u="none" strike="noStrike">
                <a:solidFill>
                  <a:srgbClr val="3B3B3B"/>
                </a:solidFill>
                <a:latin typeface="Century Gothic"/>
                <a:ea typeface="Century Gothic"/>
                <a:cs typeface="Century Gothic"/>
                <a:sym typeface="Century Gothic"/>
              </a:rPr>
              <a:t>Mostrar la capacidad de afrontamiento y superación de los eventos negativos de nuestro</a:t>
            </a:r>
            <a:r>
              <a:rPr lang="es-ES"/>
              <a:t> </a:t>
            </a:r>
            <a:r>
              <a:rPr lang="es-ES" sz="1665" b="0" i="0" u="none" strike="noStrike">
                <a:solidFill>
                  <a:srgbClr val="3B3B3B"/>
                </a:solidFill>
                <a:latin typeface="Century Gothic"/>
                <a:ea typeface="Century Gothic"/>
                <a:cs typeface="Century Gothic"/>
                <a:sym typeface="Century Gothic"/>
              </a:rPr>
              <a:t>cerebro.</a:t>
            </a:r>
            <a:endParaRPr sz="1665" b="1">
              <a:latin typeface="Century Gothic"/>
              <a:ea typeface="Century Gothic"/>
              <a:cs typeface="Century Gothic"/>
              <a:sym typeface="Century Gothic"/>
            </a:endParaRPr>
          </a:p>
          <a:p>
            <a:pPr marL="0" lvl="0" indent="0" algn="ctr" rtl="0">
              <a:lnSpc>
                <a:spcPct val="90000"/>
              </a:lnSpc>
              <a:spcBef>
                <a:spcPts val="333"/>
              </a:spcBef>
              <a:spcAft>
                <a:spcPts val="0"/>
              </a:spcAft>
              <a:buClr>
                <a:schemeClr val="dk1"/>
              </a:buClr>
              <a:buSzPts val="1665"/>
              <a:buNone/>
            </a:pPr>
            <a:endParaRPr sz="1665" b="1" i="0" u="none" strike="noStrike">
              <a:solidFill>
                <a:srgbClr val="3B3B3B"/>
              </a:solidFill>
              <a:latin typeface="Century Gothic"/>
              <a:ea typeface="Century Gothic"/>
              <a:cs typeface="Century Gothic"/>
              <a:sym typeface="Century Gothic"/>
            </a:endParaRPr>
          </a:p>
          <a:p>
            <a:pPr marL="0" lvl="0" indent="0" algn="ctr" rtl="0">
              <a:lnSpc>
                <a:spcPct val="90000"/>
              </a:lnSpc>
              <a:spcBef>
                <a:spcPts val="333"/>
              </a:spcBef>
              <a:spcAft>
                <a:spcPts val="0"/>
              </a:spcAft>
              <a:buClr>
                <a:srgbClr val="3B3B3B"/>
              </a:buClr>
              <a:buSzPts val="1665"/>
              <a:buNone/>
            </a:pPr>
            <a:r>
              <a:rPr lang="es-ES" sz="1665" b="1" i="0" u="none" strike="noStrike">
                <a:solidFill>
                  <a:srgbClr val="3B3B3B"/>
                </a:solidFill>
                <a:latin typeface="Century Gothic"/>
                <a:ea typeface="Century Gothic"/>
                <a:cs typeface="Century Gothic"/>
                <a:sym typeface="Century Gothic"/>
              </a:rPr>
              <a:t>ACTIVIDADES</a:t>
            </a:r>
            <a:endParaRPr sz="1665" b="1" i="0" u="none" strike="noStrike">
              <a:solidFill>
                <a:srgbClr val="3B3B3B"/>
              </a:solidFill>
              <a:latin typeface="Century Gothic"/>
              <a:ea typeface="Century Gothic"/>
              <a:cs typeface="Century Gothic"/>
              <a:sym typeface="Century Gothic"/>
            </a:endParaRPr>
          </a:p>
          <a:p>
            <a:pPr marL="0" lvl="0" indent="0" algn="l" rtl="0">
              <a:lnSpc>
                <a:spcPct val="90000"/>
              </a:lnSpc>
              <a:spcBef>
                <a:spcPts val="333"/>
              </a:spcBef>
              <a:spcAft>
                <a:spcPts val="0"/>
              </a:spcAft>
              <a:buClr>
                <a:srgbClr val="3B3B3B"/>
              </a:buClr>
              <a:buSzPts val="1665"/>
              <a:buNone/>
            </a:pPr>
            <a:r>
              <a:rPr lang="es-ES" sz="1665" b="1">
                <a:solidFill>
                  <a:srgbClr val="3B3B3B"/>
                </a:solidFill>
                <a:latin typeface="Century Gothic"/>
                <a:ea typeface="Century Gothic"/>
                <a:cs typeface="Century Gothic"/>
                <a:sym typeface="Century Gothic"/>
              </a:rPr>
              <a:t>Actividad 1</a:t>
            </a:r>
            <a:r>
              <a:rPr lang="es-ES" sz="1665">
                <a:solidFill>
                  <a:srgbClr val="3B3B3B"/>
                </a:solidFill>
                <a:latin typeface="Century Gothic"/>
                <a:ea typeface="Century Gothic"/>
                <a:cs typeface="Century Gothic"/>
                <a:sym typeface="Century Gothic"/>
              </a:rPr>
              <a:t>: Película mental con abrazo de la mariposa.</a:t>
            </a:r>
            <a:endParaRPr/>
          </a:p>
          <a:p>
            <a:pPr marL="0" lvl="0" indent="0" algn="l" rtl="0">
              <a:lnSpc>
                <a:spcPct val="90000"/>
              </a:lnSpc>
              <a:spcBef>
                <a:spcPts val="333"/>
              </a:spcBef>
              <a:spcAft>
                <a:spcPts val="0"/>
              </a:spcAft>
              <a:buClr>
                <a:srgbClr val="3B3B3B"/>
              </a:buClr>
              <a:buSzPts val="1665"/>
              <a:buNone/>
            </a:pPr>
            <a:r>
              <a:rPr lang="es-ES" sz="1665" b="1" i="0" u="none" strike="noStrike">
                <a:solidFill>
                  <a:srgbClr val="3B3B3B"/>
                </a:solidFill>
                <a:latin typeface="Century Gothic"/>
                <a:ea typeface="Century Gothic"/>
                <a:cs typeface="Century Gothic"/>
                <a:sym typeface="Century Gothic"/>
              </a:rPr>
              <a:t>Actividad 2</a:t>
            </a:r>
            <a:r>
              <a:rPr lang="es-ES" sz="1665" b="0" i="0" u="none" strike="noStrike">
                <a:solidFill>
                  <a:srgbClr val="3B3B3B"/>
                </a:solidFill>
                <a:latin typeface="Century Gothic"/>
                <a:ea typeface="Century Gothic"/>
                <a:cs typeface="Century Gothic"/>
                <a:sym typeface="Century Gothic"/>
              </a:rPr>
              <a:t>: Sacudir el cuerpo como un perro que sale mojado del agua</a:t>
            </a:r>
            <a:endParaRPr/>
          </a:p>
          <a:p>
            <a:pPr marL="0" lvl="0" indent="0" algn="l" rtl="0">
              <a:lnSpc>
                <a:spcPct val="90000"/>
              </a:lnSpc>
              <a:spcBef>
                <a:spcPts val="333"/>
              </a:spcBef>
              <a:spcAft>
                <a:spcPts val="0"/>
              </a:spcAft>
              <a:buClr>
                <a:srgbClr val="3B3B3B"/>
              </a:buClr>
              <a:buSzPts val="1665"/>
              <a:buNone/>
            </a:pPr>
            <a:r>
              <a:rPr lang="es-ES" sz="1665" b="1">
                <a:solidFill>
                  <a:srgbClr val="3B3B3B"/>
                </a:solidFill>
                <a:latin typeface="Century Gothic"/>
                <a:ea typeface="Century Gothic"/>
                <a:cs typeface="Century Gothic"/>
                <a:sym typeface="Century Gothic"/>
              </a:rPr>
              <a:t>Actividad 3</a:t>
            </a:r>
            <a:r>
              <a:rPr lang="es-ES" sz="1665">
                <a:solidFill>
                  <a:srgbClr val="3B3B3B"/>
                </a:solidFill>
                <a:latin typeface="Century Gothic"/>
                <a:ea typeface="Century Gothic"/>
                <a:cs typeface="Century Gothic"/>
                <a:sym typeface="Century Gothic"/>
              </a:rPr>
              <a:t>:Limpiar la harina</a:t>
            </a:r>
            <a:endParaRPr/>
          </a:p>
          <a:p>
            <a:pPr marL="0" lvl="0" indent="0" algn="l" rtl="0">
              <a:lnSpc>
                <a:spcPct val="90000"/>
              </a:lnSpc>
              <a:spcBef>
                <a:spcPts val="259"/>
              </a:spcBef>
              <a:spcAft>
                <a:spcPts val="0"/>
              </a:spcAft>
              <a:buClr>
                <a:schemeClr val="dk1"/>
              </a:buClr>
              <a:buSzPts val="1295"/>
              <a:buNone/>
            </a:pPr>
            <a:endParaRPr sz="1295">
              <a:solidFill>
                <a:srgbClr val="000000"/>
              </a:solidFill>
              <a:latin typeface="Century Gothic"/>
              <a:ea typeface="Century Gothic"/>
              <a:cs typeface="Century Gothic"/>
              <a:sym typeface="Century Gothic"/>
            </a:endParaRPr>
          </a:p>
          <a:p>
            <a:pPr marL="0" lvl="0" indent="0" algn="l" rtl="0">
              <a:lnSpc>
                <a:spcPct val="90000"/>
              </a:lnSpc>
              <a:spcBef>
                <a:spcPts val="259"/>
              </a:spcBef>
              <a:spcAft>
                <a:spcPts val="0"/>
              </a:spcAft>
              <a:buClr>
                <a:srgbClr val="000000"/>
              </a:buClr>
              <a:buSzPts val="1295"/>
              <a:buNone/>
            </a:pPr>
            <a:r>
              <a:rPr lang="es-ES" sz="1295">
                <a:solidFill>
                  <a:srgbClr val="000000"/>
                </a:solidFill>
                <a:latin typeface="Century Gothic"/>
                <a:ea typeface="Century Gothic"/>
                <a:cs typeface="Century Gothic"/>
                <a:sym typeface="Century Gothic"/>
              </a:rPr>
              <a:t>Puedes verlo en el siguiente vídeo: </a:t>
            </a:r>
            <a:r>
              <a:rPr lang="es-ES" sz="1295" u="sng">
                <a:solidFill>
                  <a:srgbClr val="000000"/>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https://youtu.be/-AdFG7gek18</a:t>
            </a:r>
            <a:endParaRPr sz="1295">
              <a:solidFill>
                <a:srgbClr val="000000"/>
              </a:solidFill>
              <a:latin typeface="Century Gothic"/>
              <a:ea typeface="Century Gothic"/>
              <a:cs typeface="Century Gothic"/>
              <a:sym typeface="Century Gothic"/>
            </a:endParaRPr>
          </a:p>
          <a:p>
            <a:pPr marL="0" lvl="0" indent="0" algn="l" rtl="0">
              <a:lnSpc>
                <a:spcPct val="90000"/>
              </a:lnSpc>
              <a:spcBef>
                <a:spcPts val="333"/>
              </a:spcBef>
              <a:spcAft>
                <a:spcPts val="0"/>
              </a:spcAft>
              <a:buClr>
                <a:schemeClr val="dk1"/>
              </a:buClr>
              <a:buSzPts val="1665"/>
              <a:buNone/>
            </a:pPr>
            <a:endParaRPr sz="1665" b="0" i="0" u="none" strike="noStrike">
              <a:solidFill>
                <a:srgbClr val="3B3B3B"/>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1480</Words>
  <Application>Microsoft Office PowerPoint</Application>
  <PresentationFormat>Presentación en pantalla (4:3)</PresentationFormat>
  <Paragraphs>145</Paragraphs>
  <Slides>18</Slides>
  <Notes>18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Century Gothic</vt:lpstr>
      <vt:lpstr>Tema de Office</vt:lpstr>
      <vt:lpstr>PLAN DE ACCIÓN TUTORIAL </vt:lpstr>
      <vt:lpstr>INTRODUCCIÓN</vt:lpstr>
      <vt:lpstr>OBJETIVOS GENERALES DEL PLAN DE ACCIÓN TUTORIAL</vt:lpstr>
      <vt:lpstr>FUNCIONES DEL TUTOR/TUTORA ANTE LA NUEVA NORMALIDAD</vt:lpstr>
      <vt:lpstr>ACTIVIDAD ESENCIAL DEL TUTOR/TUTORA</vt:lpstr>
      <vt:lpstr>POSIBLES REACCIONES A TENER EN CUENTA (ADOLESCENCIA) </vt:lpstr>
      <vt:lpstr>LISTADO DE INDICADORES DE AFECTACIÓN GLOBAL PARA EDUCACIÓN SECUNDARIA </vt:lpstr>
      <vt:lpstr>UNIDADES DIDÁCTICAS 1º y 2º DE ESO</vt:lpstr>
      <vt:lpstr>UNIDADES DIDÁCTICAS 1º Y 2º DE ESO</vt:lpstr>
      <vt:lpstr>UNIDADES DIDÁCTICAS 1º Y 2º DE ESO</vt:lpstr>
      <vt:lpstr>  UNIDADES DIDÁCTICAS PARA 3º Y 4º DE ESO El proceso vivido. Reflexiones sobre la interpretación de lo experimentado  </vt:lpstr>
      <vt:lpstr>ACTIVIDAD 1:¿HEMOS CAMBIADO?</vt:lpstr>
      <vt:lpstr>Modelo de hoja de registro para el relato del alumnado </vt:lpstr>
      <vt:lpstr>ACTIVIDAD 2: “QUERIDA YO”   EDADES: 12-18 AÑOS   OBJETIVOS:   Reflexionar sobre el proceso vivido durante la pandemia y el confinamiento. Lecciones que hemos podido aprender.   Revisar los diferentes aspectos positivos y negativos ha generado la situación vivida, en la dimensión global, de país, familiar e individual.   Facilitar la expresión y, en su caso, el desahogo emocional del alumnado.   materiales:   Querida yo (María Alonso)   </vt:lpstr>
      <vt:lpstr>Secuencia de posibles acciones:    Visualización del vídeo    Análisis individual del vídeo: anotar las ideas esenciales en pequeño grupo. ¿qué nos quiere decir la autora?    Puesta en común por grupos.    Aspectos negativos y positivos de lo vivido en diferentes ámbitos.    Elaboración de conclusiones.    Reflexión individual por escrito.  </vt:lpstr>
      <vt:lpstr>Edades: 12-18 años.   Objetivos:   Reflexionar sobre el proceso vivido durante la pandemia y el confinamiento. lecciones que hemos podido aprender.   Revisar los diferentes aspectos positivos y negativos ha generado la situación vivida, en la dimensión global, de país, social, familiar e individual.   Facilitar la expresión y, en su caso, el desahogo emocional del alumnado.   Habilitar diferentes núcleos temáticos para la investigación individual o en grupo (la pandemia en el mundo, consecuencias del confinamiento en ámbitos climáticos, profesiones que han mantenido el sostenimiento de la sociedad, el duelo por la pérdida de personas queridas…  </vt:lpstr>
      <vt:lpstr>Secuencia de posibles acciones:   Visualización del vídeo/lectura del texto   Análisis individual del vídeo/texto: anotar las ideas esenciales en pequeño grupo. ¿Qué nos quiere decir la autora?   Puesta en común por grupos.   Aspectos negativos y positivos de lo vivido en diferentes ámbitos.   Elaboración de conclusiones.   Reflexión individual por escrito.   Plantear alguna línea de investigación por grupos para puesta en común posterior y debate. un ejemplo. consultar el siguiente enlace:  https://www.mapfre.com/coronavirus-medio-ambiente/ materiales   Actividad 3: BBC. Coronavirus. Las decisiones imposibles que la pandemia nos está obligando a tomar.   https://www.bbc.com/mundo/noticias-52232913    </vt:lpstr>
      <vt:lpstr> Actividad 4: Coronavirus: ¿Qué necesita el mundo de nosotros? - Enric Corbera Institute  https://www.youtube.com/watch?v=51h_sfzxdza     Actividad 5: #Coronavirus | Egoísmo vecinal: Aplausos en el balcón y amenazas en las puertas.    https://www.youtube.com/watch?v=88sswdynrqg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ACCIÓN TUTORIAL </dc:title>
  <dc:creator>orientación</dc:creator>
  <cp:lastModifiedBy>Luffi</cp:lastModifiedBy>
  <cp:revision>1</cp:revision>
  <dcterms:modified xsi:type="dcterms:W3CDTF">2021-10-28T09:40:45Z</dcterms:modified>
</cp:coreProperties>
</file>