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embeddedFontLst>
    <p:embeddedFont>
      <p:font typeface="Calibri" pitchFamily="34" charset="0"/>
      <p:regular r:id="rId19"/>
      <p:bold r:id="rId20"/>
      <p:italic r:id="rId21"/>
      <p:boldItalic r:id="rId22"/>
    </p:embeddedFont>
    <p:embeddedFont>
      <p:font typeface="Arial Narrow"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g/ABD9NwfaXMKK30v8Zku/Ar80X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067205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1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7"/>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8"/>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23"/>
        <p:cNvGrpSpPr/>
        <p:nvPr/>
      </p:nvGrpSpPr>
      <p:grpSpPr>
        <a:xfrm>
          <a:off x="0" y="0"/>
          <a:ext cx="0" cy="0"/>
          <a:chOff x="0" y="0"/>
          <a:chExt cx="0" cy="0"/>
        </a:xfrm>
      </p:grpSpPr>
      <p:sp>
        <p:nvSpPr>
          <p:cNvPr id="24" name="Google Shape;24;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6" name="Google Shape;26;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7" name="Google Shape;27;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8" name="Google Shape;28;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9" name="Google Shape;29;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2"/>
        <p:cNvGrpSpPr/>
        <p:nvPr/>
      </p:nvGrpSpPr>
      <p:grpSpPr>
        <a:xfrm>
          <a:off x="0" y="0"/>
          <a:ext cx="0" cy="0"/>
          <a:chOff x="0" y="0"/>
          <a:chExt cx="0" cy="0"/>
        </a:xfrm>
      </p:grpSpPr>
      <p:sp>
        <p:nvSpPr>
          <p:cNvPr id="33" name="Google Shape;33;p2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5" name="Google Shape;35;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8"/>
        <p:cNvGrpSpPr/>
        <p:nvPr/>
      </p:nvGrpSpPr>
      <p:grpSpPr>
        <a:xfrm>
          <a:off x="0" y="0"/>
          <a:ext cx="0" cy="0"/>
          <a:chOff x="0" y="0"/>
          <a:chExt cx="0" cy="0"/>
        </a:xfrm>
      </p:grpSpPr>
      <p:sp>
        <p:nvSpPr>
          <p:cNvPr id="39" name="Google Shape;39;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5"/>
        <p:cNvGrpSpPr/>
        <p:nvPr/>
      </p:nvGrpSpPr>
      <p:grpSpPr>
        <a:xfrm>
          <a:off x="0" y="0"/>
          <a:ext cx="0" cy="0"/>
          <a:chOff x="0" y="0"/>
          <a:chExt cx="0" cy="0"/>
        </a:xfrm>
      </p:grpSpPr>
      <p:sp>
        <p:nvSpPr>
          <p:cNvPr id="46" name="Google Shape;46;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2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2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6"/>
          <p:cNvSpPr>
            <a:spLocks noGrp="1"/>
          </p:cNvSpPr>
          <p:nvPr>
            <p:ph type="pic" idx="2"/>
          </p:nvPr>
        </p:nvSpPr>
        <p:spPr>
          <a:xfrm>
            <a:off x="1792288" y="612775"/>
            <a:ext cx="5486400" cy="4114800"/>
          </a:xfrm>
          <a:prstGeom prst="rect">
            <a:avLst/>
          </a:prstGeom>
          <a:noFill/>
          <a:ln>
            <a:noFill/>
          </a:ln>
        </p:spPr>
      </p:sp>
      <p:sp>
        <p:nvSpPr>
          <p:cNvPr id="64" name="Google Shape;64;p2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5B8B7"/>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685800" y="548680"/>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s-ES"/>
              <a:t>REUNIÓN GENERAL DE FAMILIAS</a:t>
            </a:r>
            <a:br>
              <a:rPr lang="es-ES"/>
            </a:br>
            <a:r>
              <a:rPr lang="es-ES"/>
              <a:t>CURSO 2021-2022</a:t>
            </a:r>
            <a:endParaRPr/>
          </a:p>
        </p:txBody>
      </p:sp>
      <p:sp>
        <p:nvSpPr>
          <p:cNvPr id="85" name="Google Shape;85;p1"/>
          <p:cNvSpPr txBox="1">
            <a:spLocks noGrp="1"/>
          </p:cNvSpPr>
          <p:nvPr>
            <p:ph type="subTitle" idx="1"/>
          </p:nvPr>
        </p:nvSpPr>
        <p:spPr>
          <a:xfrm>
            <a:off x="1259632" y="2204864"/>
            <a:ext cx="64008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3200"/>
              <a:buNone/>
            </a:pPr>
            <a:endParaRPr/>
          </a:p>
        </p:txBody>
      </p:sp>
      <p:pic>
        <p:nvPicPr>
          <p:cNvPr id="86" name="Google Shape;86;p1"/>
          <p:cNvPicPr preferRelativeResize="0"/>
          <p:nvPr/>
        </p:nvPicPr>
        <p:blipFill rotWithShape="1">
          <a:blip r:embed="rId3">
            <a:alphaModFix/>
          </a:blip>
          <a:srcRect/>
          <a:stretch/>
        </p:blipFill>
        <p:spPr>
          <a:xfrm>
            <a:off x="107505" y="2060848"/>
            <a:ext cx="8856983" cy="460851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1"/>
        <p:cNvGrpSpPr/>
        <p:nvPr/>
      </p:nvGrpSpPr>
      <p:grpSpPr>
        <a:xfrm>
          <a:off x="0" y="0"/>
          <a:ext cx="0" cy="0"/>
          <a:chOff x="0" y="0"/>
          <a:chExt cx="0" cy="0"/>
        </a:xfrm>
      </p:grpSpPr>
      <p:sp>
        <p:nvSpPr>
          <p:cNvPr id="142" name="Google Shape;142;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143" name="Google Shape;143;p1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92500"/>
          </a:bodyPr>
          <a:lstStyle/>
          <a:p>
            <a:pPr marL="0" lvl="0" indent="0" algn="just" rtl="0">
              <a:lnSpc>
                <a:spcPct val="115000"/>
              </a:lnSpc>
              <a:spcBef>
                <a:spcPts val="0"/>
              </a:spcBef>
              <a:spcAft>
                <a:spcPts val="0"/>
              </a:spcAft>
              <a:buClr>
                <a:srgbClr val="000000"/>
              </a:buClr>
              <a:buSzPct val="100000"/>
              <a:buNone/>
            </a:pPr>
            <a:r>
              <a:rPr lang="es-ES" sz="1400">
                <a:solidFill>
                  <a:srgbClr val="000000"/>
                </a:solidFill>
              </a:rPr>
              <a:t>4. Quienes promocionen sin haber superado todas las materias seguirán los planes de refuerzo que establezca el equipo docente, que revisará periódicamente la aplicación personalizada de los mismos en diferentes momentos del curso académico y, en todo caso, al finalizar el mismo. Este alumnado deberá superar las evaluaciones correspondientes a dichos planes, de acuerdo con lo dispuesto por las Administraciones educativas. Esta circunstancia será tenida en cuenta a los efectos de promoción y titulación previstos en los apartados anteriores.</a:t>
            </a:r>
            <a:endParaRPr/>
          </a:p>
          <a:p>
            <a:pPr marL="0" lvl="0" indent="0" algn="just" rtl="0">
              <a:lnSpc>
                <a:spcPct val="115000"/>
              </a:lnSpc>
              <a:spcBef>
                <a:spcPts val="259"/>
              </a:spcBef>
              <a:spcAft>
                <a:spcPts val="0"/>
              </a:spcAft>
              <a:buClr>
                <a:schemeClr val="dk1"/>
              </a:buClr>
              <a:buSzPct val="100000"/>
              <a:buNone/>
            </a:pPr>
            <a:endParaRPr sz="1400">
              <a:solidFill>
                <a:srgbClr val="000000"/>
              </a:solidFill>
            </a:endParaRPr>
          </a:p>
          <a:p>
            <a:pPr marL="0" lvl="0" indent="0" algn="just" rtl="0">
              <a:lnSpc>
                <a:spcPct val="115000"/>
              </a:lnSpc>
              <a:spcBef>
                <a:spcPts val="259"/>
              </a:spcBef>
              <a:spcAft>
                <a:spcPts val="0"/>
              </a:spcAft>
              <a:buClr>
                <a:srgbClr val="000000"/>
              </a:buClr>
              <a:buSzPct val="100000"/>
              <a:buNone/>
            </a:pPr>
            <a:r>
              <a:rPr lang="es-ES" sz="1400">
                <a:solidFill>
                  <a:srgbClr val="000000"/>
                </a:solidFill>
              </a:rPr>
              <a:t>5. La permanencia en el mismo curso se considerará una medida de carácter excepcional y se tomará tras haber agotado las medidas ordinarias de refuerzo y apoyo para solventar las dificultades de aprendizaje del alumno o alumna. En todo caso, el alumno o alumna podrá permanecer en el mismo curso una sola vez y dos veces como máximo a lo largo de la enseñanza obligatoria. Independientemente de que se hayan agotado el máximo de permanencias, de forma excepcional en el cuarto curso se podrá permanecer en él un año más, siempre que el equipo docente considere que esta medida favorece la adquisición de las competencias establecidas para la etapa, en cuyo caso se podrá prolongar un año el límite de edad al que se refiere el apartado 2 del artículo 4. </a:t>
            </a:r>
            <a:endParaRPr sz="1400">
              <a:solidFill>
                <a:srgbClr val="000000"/>
              </a:solidFill>
            </a:endParaRPr>
          </a:p>
          <a:p>
            <a:pPr marL="0" lvl="0" indent="0" algn="just" rtl="0">
              <a:lnSpc>
                <a:spcPct val="115000"/>
              </a:lnSpc>
              <a:spcBef>
                <a:spcPts val="259"/>
              </a:spcBef>
              <a:spcAft>
                <a:spcPts val="0"/>
              </a:spcAft>
              <a:buClr>
                <a:schemeClr val="dk1"/>
              </a:buClr>
              <a:buSzPct val="100000"/>
              <a:buNone/>
            </a:pPr>
            <a:endParaRPr sz="1400">
              <a:solidFill>
                <a:srgbClr val="000000"/>
              </a:solidFill>
            </a:endParaRPr>
          </a:p>
          <a:p>
            <a:pPr marL="0" lvl="0" indent="0" algn="just" rtl="0">
              <a:lnSpc>
                <a:spcPct val="115000"/>
              </a:lnSpc>
              <a:spcBef>
                <a:spcPts val="259"/>
              </a:spcBef>
              <a:spcAft>
                <a:spcPts val="0"/>
              </a:spcAft>
              <a:buClr>
                <a:srgbClr val="000000"/>
              </a:buClr>
              <a:buSzPct val="100000"/>
              <a:buNone/>
            </a:pPr>
            <a:r>
              <a:rPr lang="es-ES" sz="1400">
                <a:solidFill>
                  <a:srgbClr val="000000"/>
                </a:solidFill>
              </a:rPr>
              <a:t>6. En todo caso, la permanencia en el mismo curso se planificará de manera que las condiciones curriculares se adapten a las necesidades del alumnado y estén orientadas a la superación de las dificultades detectadas. Estas condiciones se recogerán en un plan específico personalizado con cuantas medidas se consideren adecuadas para este alumnado. </a:t>
            </a:r>
            <a:endParaRPr sz="1400">
              <a:solidFill>
                <a:srgbClr val="000000"/>
              </a:solidFill>
            </a:endParaRPr>
          </a:p>
          <a:p>
            <a:pPr marL="0" lvl="0" indent="0" algn="l" rtl="0">
              <a:lnSpc>
                <a:spcPct val="115000"/>
              </a:lnSpc>
              <a:spcBef>
                <a:spcPts val="203"/>
              </a:spcBef>
              <a:spcAft>
                <a:spcPts val="0"/>
              </a:spcAft>
              <a:buClr>
                <a:srgbClr val="000000"/>
              </a:buClr>
              <a:buSzPct val="100000"/>
              <a:buNone/>
            </a:pPr>
            <a:r>
              <a:rPr lang="es-ES" sz="1100">
                <a:solidFill>
                  <a:srgbClr val="000000"/>
                </a:solidFill>
              </a:rPr>
              <a:t> </a:t>
            </a:r>
            <a:endParaRPr sz="1100">
              <a:solidFill>
                <a:srgbClr val="000000"/>
              </a:solidFill>
            </a:endParaRPr>
          </a:p>
          <a:p>
            <a:pPr marL="342900" lvl="0" indent="-154940" algn="l" rtl="0">
              <a:spcBef>
                <a:spcPts val="592"/>
              </a:spcBef>
              <a:spcAft>
                <a:spcPts val="0"/>
              </a:spcAft>
              <a:buClr>
                <a:schemeClr val="dk1"/>
              </a:buClr>
              <a:buSzPct val="1000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
        <p:nvSpPr>
          <p:cNvPr id="148" name="Google Shape;148;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2400"/>
              <a:buFont typeface="Calibri"/>
              <a:buNone/>
            </a:pPr>
            <a:r>
              <a:rPr lang="es-ES" sz="2400" b="1">
                <a:latin typeface="Calibri"/>
                <a:ea typeface="Calibri"/>
                <a:cs typeface="Calibri"/>
                <a:sym typeface="Calibri"/>
              </a:rPr>
              <a:t>REQUISITOS PARA OBTENER LA TITULACIÓN EN LA ESO</a:t>
            </a:r>
            <a:endParaRPr sz="2400" b="1">
              <a:latin typeface="Calibri"/>
              <a:ea typeface="Calibri"/>
              <a:cs typeface="Calibri"/>
              <a:sym typeface="Calibri"/>
            </a:endParaRPr>
          </a:p>
        </p:txBody>
      </p:sp>
      <p:sp>
        <p:nvSpPr>
          <p:cNvPr id="149" name="Google Shape;149;p11"/>
          <p:cNvSpPr txBox="1">
            <a:spLocks noGrp="1"/>
          </p:cNvSpPr>
          <p:nvPr>
            <p:ph type="body" idx="1"/>
          </p:nvPr>
        </p:nvSpPr>
        <p:spPr>
          <a:xfrm>
            <a:off x="457200" y="1600200"/>
            <a:ext cx="8229600" cy="4925144"/>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Clr>
                <a:schemeClr val="dk1"/>
              </a:buClr>
              <a:buSzPct val="100000"/>
              <a:buNone/>
            </a:pPr>
            <a:r>
              <a:rPr lang="es-ES" sz="1900" b="1"/>
              <a:t>Artículo 31. Título de Graduado en Educación Secundaria Obligatoria</a:t>
            </a:r>
            <a:r>
              <a:rPr lang="es-ES" sz="1900"/>
              <a:t>. </a:t>
            </a:r>
            <a:endParaRPr/>
          </a:p>
          <a:p>
            <a:pPr marL="0" lvl="0" indent="0" algn="l" rtl="0">
              <a:spcBef>
                <a:spcPts val="259"/>
              </a:spcBef>
              <a:spcAft>
                <a:spcPts val="0"/>
              </a:spcAft>
              <a:buClr>
                <a:schemeClr val="dk1"/>
              </a:buClr>
              <a:buSzPct val="100000"/>
              <a:buNone/>
            </a:pPr>
            <a:endParaRPr sz="1400"/>
          </a:p>
          <a:p>
            <a:pPr marL="0" lvl="0" indent="0" algn="l" rtl="0">
              <a:spcBef>
                <a:spcPts val="259"/>
              </a:spcBef>
              <a:spcAft>
                <a:spcPts val="0"/>
              </a:spcAft>
              <a:buClr>
                <a:schemeClr val="dk1"/>
              </a:buClr>
              <a:buSzPct val="100000"/>
              <a:buNone/>
            </a:pPr>
            <a:r>
              <a:rPr lang="es-ES" sz="1400"/>
              <a:t>El art. 31 de la LOE modificada por la LOMLOE, respecto al título de Graduado en Educación Secundaria Obligatoria, dispone: </a:t>
            </a:r>
            <a:endParaRPr sz="1400"/>
          </a:p>
          <a:p>
            <a:pPr marL="0" lvl="0" indent="0" algn="l" rtl="0">
              <a:spcBef>
                <a:spcPts val="259"/>
              </a:spcBef>
              <a:spcAft>
                <a:spcPts val="0"/>
              </a:spcAft>
              <a:buClr>
                <a:schemeClr val="dk1"/>
              </a:buClr>
              <a:buSzPct val="100000"/>
              <a:buNone/>
            </a:pPr>
            <a:endParaRPr sz="1400"/>
          </a:p>
          <a:p>
            <a:pPr marL="342900" lvl="0" indent="-342900" algn="l" rtl="0">
              <a:spcBef>
                <a:spcPts val="259"/>
              </a:spcBef>
              <a:spcAft>
                <a:spcPts val="0"/>
              </a:spcAft>
              <a:buClr>
                <a:schemeClr val="dk1"/>
              </a:buClr>
              <a:buSzPct val="100000"/>
              <a:buChar char="•"/>
            </a:pPr>
            <a:r>
              <a:rPr lang="es-ES" sz="1400"/>
              <a:t>Obtendrán el título de Graduado en Educación Secundaria Obligatoria los alumnos y alumnas que al terminar la educación secundaria obligatoria hayan adquirido las competencias establecidas y alcanzado los objetivos de la etapa. En cualquier caso, todos los alumnos y alumnas recibirán, al concluir su escolarización en la educación secundaria obligatoria, una certificación oficial en la que constará el número de años cursados y el nivel de adquisición de las competencias de la etapa. Esta certificación será tenida en cuenta en los procesos de acreditación y para la continuación del aprendizaje a lo largo de la vida. </a:t>
            </a:r>
            <a:endParaRPr sz="1400"/>
          </a:p>
          <a:p>
            <a:pPr marL="0" lvl="0" indent="0" algn="l" rtl="0">
              <a:spcBef>
                <a:spcPts val="259"/>
              </a:spcBef>
              <a:spcAft>
                <a:spcPts val="0"/>
              </a:spcAft>
              <a:buClr>
                <a:schemeClr val="dk1"/>
              </a:buClr>
              <a:buSzPct val="100000"/>
              <a:buNone/>
            </a:pPr>
            <a:endParaRPr sz="1400"/>
          </a:p>
          <a:p>
            <a:pPr marL="342900" lvl="0" indent="-342900" algn="l" rtl="0">
              <a:spcBef>
                <a:spcPts val="259"/>
              </a:spcBef>
              <a:spcAft>
                <a:spcPts val="0"/>
              </a:spcAft>
              <a:buClr>
                <a:schemeClr val="dk1"/>
              </a:buClr>
              <a:buSzPct val="100000"/>
              <a:buChar char="•"/>
            </a:pPr>
            <a:r>
              <a:rPr lang="es-ES" sz="1400"/>
              <a:t>Las decisiones sobre la obtención del título al final de la misma serán adoptadas de forma colegiada por el profesorado del alumno o alumna. </a:t>
            </a:r>
            <a:endParaRPr sz="1400"/>
          </a:p>
          <a:p>
            <a:pPr marL="0" lvl="0" indent="0" algn="l" rtl="0">
              <a:spcBef>
                <a:spcPts val="259"/>
              </a:spcBef>
              <a:spcAft>
                <a:spcPts val="0"/>
              </a:spcAft>
              <a:buClr>
                <a:schemeClr val="dk1"/>
              </a:buClr>
              <a:buSzPct val="100000"/>
              <a:buNone/>
            </a:pPr>
            <a:endParaRPr sz="1400"/>
          </a:p>
          <a:p>
            <a:pPr marL="342900" lvl="0" indent="-342900" algn="l" rtl="0">
              <a:spcBef>
                <a:spcPts val="259"/>
              </a:spcBef>
              <a:spcAft>
                <a:spcPts val="0"/>
              </a:spcAft>
              <a:buClr>
                <a:schemeClr val="dk1"/>
              </a:buClr>
              <a:buSzPct val="100000"/>
              <a:buChar char="•"/>
            </a:pPr>
            <a:r>
              <a:rPr lang="es-ES" sz="1400"/>
              <a:t>El título de Graduado en Educación Secundaria Obligatoria permitirá acceder al bachillerato, a la formación profesional de grado medio y, superando, en su caso, la prueba correspondiente, a los ciclos de grado medio de artes plásticas y diseño y a las enseñanzas deportivas de grado medio; asimismo permitirá el acceso al mundo laboral. </a:t>
            </a:r>
            <a:endParaRPr sz="1400"/>
          </a:p>
          <a:p>
            <a:pPr marL="342900" lvl="0" indent="-260667" algn="l" rtl="0">
              <a:spcBef>
                <a:spcPts val="259"/>
              </a:spcBef>
              <a:spcAft>
                <a:spcPts val="0"/>
              </a:spcAft>
              <a:buClr>
                <a:schemeClr val="dk1"/>
              </a:buClr>
              <a:buSzPct val="100000"/>
              <a:buNone/>
            </a:pPr>
            <a:endParaRPr sz="1400"/>
          </a:p>
          <a:p>
            <a:pPr marL="342900" lvl="0" indent="-342900" algn="l" rtl="0">
              <a:spcBef>
                <a:spcPts val="259"/>
              </a:spcBef>
              <a:spcAft>
                <a:spcPts val="0"/>
              </a:spcAft>
              <a:buClr>
                <a:schemeClr val="dk1"/>
              </a:buClr>
              <a:buSzPct val="100000"/>
              <a:buChar char="•"/>
            </a:pPr>
            <a:r>
              <a:rPr lang="es-ES" sz="1400"/>
              <a:t>Todo el alumnado recibirá un consejo orientador individualizado que incluirá una propuesta sobre la opción u opciones académicas, formativas o profesionales más convenientes. Este consejo orientador garantizará que todo el alumnado encuentre una opción adecuada para su futuro formativo. </a:t>
            </a:r>
            <a:endParaRPr sz="1400"/>
          </a:p>
          <a:p>
            <a:pPr marL="0" lvl="0" indent="0" algn="l" rtl="0">
              <a:spcBef>
                <a:spcPts val="259"/>
              </a:spcBef>
              <a:spcAft>
                <a:spcPts val="0"/>
              </a:spcAft>
              <a:buClr>
                <a:schemeClr val="dk1"/>
              </a:buClr>
              <a:buSzPct val="100000"/>
              <a:buNone/>
            </a:pPr>
            <a:endParaRPr sz="1400"/>
          </a:p>
          <a:p>
            <a:pPr marL="0" lvl="0" indent="0" algn="l" rtl="0">
              <a:spcBef>
                <a:spcPts val="259"/>
              </a:spcBef>
              <a:spcAft>
                <a:spcPts val="0"/>
              </a:spcAft>
              <a:buClr>
                <a:schemeClr val="dk1"/>
              </a:buClr>
              <a:buSzPct val="100000"/>
              <a:buNone/>
            </a:pPr>
            <a:endParaRPr sz="1400"/>
          </a:p>
          <a:p>
            <a:pPr marL="0" lvl="0" indent="0" algn="l" rtl="0">
              <a:spcBef>
                <a:spcPts val="259"/>
              </a:spcBef>
              <a:spcAft>
                <a:spcPts val="0"/>
              </a:spcAft>
              <a:buClr>
                <a:schemeClr val="dk1"/>
              </a:buClr>
              <a:buSzPct val="100000"/>
              <a:buNone/>
            </a:pPr>
            <a:endParaRPr sz="1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00"/>
              </a:buClr>
              <a:buSzPts val="2000"/>
              <a:buFont typeface="Calibri"/>
              <a:buNone/>
            </a:pPr>
            <a:r>
              <a:rPr lang="es-ES" sz="2000" b="1">
                <a:solidFill>
                  <a:srgbClr val="000000"/>
                </a:solidFill>
              </a:rPr>
              <a:t>Evaluación en 4º de ESO</a:t>
            </a:r>
            <a:endParaRPr/>
          </a:p>
        </p:txBody>
      </p:sp>
      <p:sp>
        <p:nvSpPr>
          <p:cNvPr id="155" name="Google Shape;155;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spcBef>
                <a:spcPts val="0"/>
              </a:spcBef>
              <a:spcAft>
                <a:spcPts val="0"/>
              </a:spcAft>
              <a:buClr>
                <a:schemeClr val="dk1"/>
              </a:buClr>
              <a:buSzPct val="100000"/>
              <a:buNone/>
            </a:pPr>
            <a:r>
              <a:rPr lang="es-ES"/>
              <a:t>La sesión de </a:t>
            </a:r>
            <a:r>
              <a:rPr lang="es-ES" b="1"/>
              <a:t>evaluación ordinaria </a:t>
            </a:r>
            <a:r>
              <a:rPr lang="es-ES"/>
              <a:t>tendrá como fecha límite el 15 de junio de 2022. </a:t>
            </a:r>
            <a:endParaRPr/>
          </a:p>
          <a:p>
            <a:pPr marL="0" lvl="0" indent="0" algn="l" rtl="0">
              <a:spcBef>
                <a:spcPts val="352"/>
              </a:spcBef>
              <a:spcAft>
                <a:spcPts val="0"/>
              </a:spcAft>
              <a:buClr>
                <a:schemeClr val="dk1"/>
              </a:buClr>
              <a:buSzPct val="100000"/>
              <a:buNone/>
            </a:pPr>
            <a:r>
              <a:rPr lang="es-ES"/>
              <a:t>-El alumnado de 4º de ESO que haya obtenido </a:t>
            </a:r>
            <a:r>
              <a:rPr lang="es-ES" b="1"/>
              <a:t>calificación positiva </a:t>
            </a:r>
            <a:r>
              <a:rPr lang="es-ES"/>
              <a:t>en la totalidad de las materias en la convocatoria ordinaria de evaluación recibirá́ atención educativa en cada materia hasta la finalización del régimen ordinario de clase. Los centros docentes desarrollarán actividades para el alumnado que favorezcan la consolidación y profundización de las distintas competencias.</a:t>
            </a:r>
            <a:endParaRPr/>
          </a:p>
          <a:p>
            <a:pPr marL="0" lvl="0" indent="0" algn="l" rtl="0">
              <a:spcBef>
                <a:spcPts val="352"/>
              </a:spcBef>
              <a:spcAft>
                <a:spcPts val="0"/>
              </a:spcAft>
              <a:buClr>
                <a:schemeClr val="dk1"/>
              </a:buClr>
              <a:buSzPct val="100000"/>
              <a:buNone/>
            </a:pPr>
            <a:endParaRPr/>
          </a:p>
          <a:p>
            <a:pPr marL="0" lvl="0" indent="0" algn="l" rtl="0">
              <a:spcBef>
                <a:spcPts val="352"/>
              </a:spcBef>
              <a:spcAft>
                <a:spcPts val="0"/>
              </a:spcAft>
              <a:buClr>
                <a:schemeClr val="dk1"/>
              </a:buClr>
              <a:buSzPct val="100000"/>
              <a:buNone/>
            </a:pPr>
            <a:r>
              <a:rPr lang="es-ES"/>
              <a:t>-El alumnado de 4º de ESO que haya obtenido </a:t>
            </a:r>
            <a:r>
              <a:rPr lang="es-ES" b="1"/>
              <a:t>calificación negati</a:t>
            </a:r>
            <a:r>
              <a:rPr lang="es-ES"/>
              <a:t>va en alguna de las materias de la etapa correspondiente en los procesos de evaluación ordinaria deberá́ llevar a cabo un plan individualizado, elaborado por el profesorado, para la superación de dichas materias. </a:t>
            </a:r>
            <a:endParaRPr/>
          </a:p>
          <a:p>
            <a:pPr marL="0" lvl="0" indent="0" algn="l" rtl="0">
              <a:spcBef>
                <a:spcPts val="352"/>
              </a:spcBef>
              <a:spcAft>
                <a:spcPts val="0"/>
              </a:spcAft>
              <a:buClr>
                <a:schemeClr val="dk1"/>
              </a:buClr>
              <a:buSzPct val="100000"/>
              <a:buNone/>
            </a:pPr>
            <a:endParaRPr/>
          </a:p>
          <a:p>
            <a:pPr marL="0" lvl="0" indent="0" algn="l" rtl="0">
              <a:spcBef>
                <a:spcPts val="352"/>
              </a:spcBef>
              <a:spcAft>
                <a:spcPts val="0"/>
              </a:spcAft>
              <a:buClr>
                <a:schemeClr val="dk1"/>
              </a:buClr>
              <a:buSzPct val="100000"/>
              <a:buNone/>
            </a:pPr>
            <a:r>
              <a:rPr lang="es-ES"/>
              <a:t>La celebración de la sesión de </a:t>
            </a:r>
            <a:r>
              <a:rPr lang="es-ES" b="1"/>
              <a:t>evaluación extraordinaria </a:t>
            </a:r>
            <a:r>
              <a:rPr lang="es-ES"/>
              <a:t>por parte del equipo docente para el alumnado de 4º de ESO no será anterior al día 24 de junio de 2022.</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70C0"/>
              </a:buClr>
              <a:buSzPts val="4400"/>
              <a:buFont typeface="Calibri"/>
              <a:buNone/>
            </a:pPr>
            <a:r>
              <a:rPr lang="es-ES">
                <a:solidFill>
                  <a:srgbClr val="0070C0"/>
                </a:solidFill>
              </a:rPr>
              <a:t>CONVIVENCIA</a:t>
            </a:r>
            <a:endParaRPr>
              <a:solidFill>
                <a:srgbClr val="0070C0"/>
              </a:solidFill>
            </a:endParaRPr>
          </a:p>
        </p:txBody>
      </p:sp>
      <p:sp>
        <p:nvSpPr>
          <p:cNvPr id="161" name="Google Shape;161;p13"/>
          <p:cNvSpPr txBox="1">
            <a:spLocks noGrp="1"/>
          </p:cNvSpPr>
          <p:nvPr>
            <p:ph type="body" idx="1"/>
          </p:nvPr>
        </p:nvSpPr>
        <p:spPr>
          <a:xfrm>
            <a:off x="457200" y="1340768"/>
            <a:ext cx="8229600" cy="4785395"/>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spcBef>
                <a:spcPts val="0"/>
              </a:spcBef>
              <a:spcAft>
                <a:spcPts val="0"/>
              </a:spcAft>
              <a:buClr>
                <a:schemeClr val="dk1"/>
              </a:buClr>
              <a:buSzPct val="100000"/>
              <a:buNone/>
            </a:pPr>
            <a:endParaRPr/>
          </a:p>
          <a:p>
            <a:pPr marL="342900" lvl="0" indent="-342900" algn="l" rtl="0">
              <a:spcBef>
                <a:spcPts val="360"/>
              </a:spcBef>
              <a:spcAft>
                <a:spcPts val="0"/>
              </a:spcAft>
              <a:buClr>
                <a:schemeClr val="dk1"/>
              </a:buClr>
              <a:buSzPct val="100000"/>
              <a:buChar char="•"/>
            </a:pPr>
            <a:r>
              <a:rPr lang="es-ES" sz="7200" b="1"/>
              <a:t>Plan de Convivencia </a:t>
            </a:r>
            <a:r>
              <a:rPr lang="es-ES" sz="7200"/>
              <a:t>del Plan de Centro(consultar la web del centro, Plan de Centro).</a:t>
            </a:r>
            <a:endParaRPr/>
          </a:p>
          <a:p>
            <a:pPr marL="342900" lvl="0" indent="-228600" algn="l" rtl="0">
              <a:spcBef>
                <a:spcPts val="360"/>
              </a:spcBef>
              <a:spcAft>
                <a:spcPts val="0"/>
              </a:spcAft>
              <a:buClr>
                <a:schemeClr val="dk1"/>
              </a:buClr>
              <a:buSzPct val="100000"/>
              <a:buNone/>
            </a:pPr>
            <a:endParaRPr sz="7200"/>
          </a:p>
          <a:p>
            <a:pPr marL="342900" lvl="0" indent="-342900" algn="l" rtl="0">
              <a:spcBef>
                <a:spcPts val="360"/>
              </a:spcBef>
              <a:spcAft>
                <a:spcPts val="0"/>
              </a:spcAft>
              <a:buClr>
                <a:schemeClr val="dk1"/>
              </a:buClr>
              <a:buSzPct val="100000"/>
              <a:buChar char="•"/>
            </a:pPr>
            <a:r>
              <a:rPr lang="es-ES" sz="7200" b="1"/>
              <a:t>Compromisos de Convivencia </a:t>
            </a:r>
            <a:r>
              <a:rPr lang="es-ES" sz="7200"/>
              <a:t>grupales e individuales.</a:t>
            </a:r>
            <a:endParaRPr/>
          </a:p>
          <a:p>
            <a:pPr marL="0" lvl="0" indent="0" algn="l" rtl="0">
              <a:spcBef>
                <a:spcPts val="360"/>
              </a:spcBef>
              <a:spcAft>
                <a:spcPts val="0"/>
              </a:spcAft>
              <a:buClr>
                <a:schemeClr val="dk1"/>
              </a:buClr>
              <a:buSzPct val="100000"/>
              <a:buNone/>
            </a:pPr>
            <a:endParaRPr sz="7200"/>
          </a:p>
          <a:p>
            <a:pPr marL="342900" lvl="0" indent="-342900" algn="l" rtl="0">
              <a:spcBef>
                <a:spcPts val="360"/>
              </a:spcBef>
              <a:spcAft>
                <a:spcPts val="0"/>
              </a:spcAft>
              <a:buClr>
                <a:schemeClr val="dk1"/>
              </a:buClr>
              <a:buSzPct val="100000"/>
              <a:buChar char="•"/>
            </a:pPr>
            <a:r>
              <a:rPr lang="es-ES" sz="7200"/>
              <a:t>Funcionamiento del </a:t>
            </a:r>
            <a:r>
              <a:rPr lang="es-ES" sz="7200" b="1"/>
              <a:t>Aula de Convivencia</a:t>
            </a:r>
            <a:r>
              <a:rPr lang="es-ES" sz="7200"/>
              <a:t>. (Registro en intranet, ficha de autorreflexión y trabajo  individual de la materia correspondiente).</a:t>
            </a:r>
            <a:endParaRPr/>
          </a:p>
          <a:p>
            <a:pPr marL="342900" lvl="0" indent="-228600" algn="l" rtl="0">
              <a:spcBef>
                <a:spcPts val="360"/>
              </a:spcBef>
              <a:spcAft>
                <a:spcPts val="0"/>
              </a:spcAft>
              <a:buClr>
                <a:schemeClr val="dk1"/>
              </a:buClr>
              <a:buSzPct val="100000"/>
              <a:buNone/>
            </a:pPr>
            <a:endParaRPr sz="7200"/>
          </a:p>
          <a:p>
            <a:pPr marL="342900" lvl="0" indent="-342900" algn="l" rtl="0">
              <a:spcBef>
                <a:spcPts val="360"/>
              </a:spcBef>
              <a:spcAft>
                <a:spcPts val="0"/>
              </a:spcAft>
              <a:buClr>
                <a:schemeClr val="dk1"/>
              </a:buClr>
              <a:buSzPct val="100000"/>
              <a:buChar char="•"/>
            </a:pPr>
            <a:r>
              <a:rPr lang="es-ES" sz="7200" b="1"/>
              <a:t>Programa intranet</a:t>
            </a:r>
            <a:r>
              <a:rPr lang="es-ES" sz="7200"/>
              <a:t>, para la comunicación de las </a:t>
            </a:r>
            <a:r>
              <a:rPr lang="es-ES" sz="7200" b="1"/>
              <a:t>incidencias (graves)</a:t>
            </a:r>
            <a:r>
              <a:rPr lang="es-ES" sz="7200"/>
              <a:t> del alumnado, a través de SMS. Las incidencias leves se comunicarán telefónicamente.</a:t>
            </a:r>
            <a:endParaRPr/>
          </a:p>
          <a:p>
            <a:pPr marL="0" lvl="0" indent="0" algn="l" rtl="0">
              <a:spcBef>
                <a:spcPts val="360"/>
              </a:spcBef>
              <a:spcAft>
                <a:spcPts val="0"/>
              </a:spcAft>
              <a:buClr>
                <a:schemeClr val="dk1"/>
              </a:buClr>
              <a:buSzPct val="100000"/>
              <a:buNone/>
            </a:pPr>
            <a:endParaRPr sz="7200"/>
          </a:p>
          <a:p>
            <a:pPr marL="342900" lvl="0" indent="-342900" algn="l" rtl="0">
              <a:spcBef>
                <a:spcPts val="360"/>
              </a:spcBef>
              <a:spcAft>
                <a:spcPts val="0"/>
              </a:spcAft>
              <a:buClr>
                <a:schemeClr val="dk1"/>
              </a:buClr>
              <a:buSzPct val="100000"/>
              <a:buChar char="•"/>
            </a:pPr>
            <a:r>
              <a:rPr lang="es-ES" sz="7200" b="1"/>
              <a:t>Ipasen</a:t>
            </a:r>
            <a:r>
              <a:rPr lang="es-ES" sz="7200"/>
              <a:t> para el control del </a:t>
            </a:r>
            <a:r>
              <a:rPr lang="es-ES" sz="7200" b="1"/>
              <a:t>absentismo</a:t>
            </a:r>
            <a:r>
              <a:rPr lang="es-ES" sz="7200"/>
              <a:t>. Importancia de justificar las faltas y los retrasos (días y tramos horarios).</a:t>
            </a:r>
            <a:endParaRPr/>
          </a:p>
          <a:p>
            <a:pPr marL="342900" lvl="0" indent="-228600" algn="l" rtl="0">
              <a:spcBef>
                <a:spcPts val="360"/>
              </a:spcBef>
              <a:spcAft>
                <a:spcPts val="0"/>
              </a:spcAft>
              <a:buClr>
                <a:schemeClr val="dk1"/>
              </a:buClr>
              <a:buSzPct val="100000"/>
              <a:buNone/>
            </a:pPr>
            <a:endParaRPr sz="7200"/>
          </a:p>
          <a:p>
            <a:pPr marL="342900" lvl="0" indent="-342900" algn="l" rtl="0">
              <a:spcBef>
                <a:spcPts val="360"/>
              </a:spcBef>
              <a:spcAft>
                <a:spcPts val="0"/>
              </a:spcAft>
              <a:buClr>
                <a:srgbClr val="000000"/>
              </a:buClr>
              <a:buSzPct val="100000"/>
              <a:buChar char="•"/>
            </a:pPr>
            <a:r>
              <a:rPr lang="es-ES" sz="7200">
                <a:solidFill>
                  <a:srgbClr val="000000"/>
                </a:solidFill>
              </a:rPr>
              <a:t>Comunicar a las familias la necesidad de detectar en sus hijos, cualquier síntoma de </a:t>
            </a:r>
            <a:r>
              <a:rPr lang="es-ES" sz="7200" b="1">
                <a:solidFill>
                  <a:srgbClr val="000000"/>
                </a:solidFill>
              </a:rPr>
              <a:t>acoso</a:t>
            </a:r>
            <a:r>
              <a:rPr lang="es-ES" sz="7200">
                <a:solidFill>
                  <a:srgbClr val="000000"/>
                </a:solidFill>
              </a:rPr>
              <a:t> por parte de uno o varios de sus compañeros/as de clase, para su inmediata comunicación al tutor/tutora  y al Centro.</a:t>
            </a:r>
            <a:endParaRPr/>
          </a:p>
          <a:p>
            <a:pPr marL="0" lvl="0" indent="0" algn="l" rtl="0">
              <a:spcBef>
                <a:spcPts val="360"/>
              </a:spcBef>
              <a:spcAft>
                <a:spcPts val="0"/>
              </a:spcAft>
              <a:buClr>
                <a:schemeClr val="dk1"/>
              </a:buClr>
              <a:buSzPct val="100000"/>
              <a:buNone/>
            </a:pPr>
            <a:endParaRPr sz="7200"/>
          </a:p>
          <a:p>
            <a:pPr marL="342900" lvl="0" indent="-292100" algn="l" rtl="0">
              <a:spcBef>
                <a:spcPts val="160"/>
              </a:spcBef>
              <a:spcAft>
                <a:spcPts val="0"/>
              </a:spcAft>
              <a:buClr>
                <a:schemeClr val="dk1"/>
              </a:buClr>
              <a:buSzPct val="100000"/>
              <a:buNone/>
            </a:pPr>
            <a:endParaRPr/>
          </a:p>
          <a:p>
            <a:pPr marL="0" lvl="0" indent="0" algn="l" rtl="0">
              <a:spcBef>
                <a:spcPts val="160"/>
              </a:spcBef>
              <a:spcAft>
                <a:spcPts val="0"/>
              </a:spcAft>
              <a:buClr>
                <a:schemeClr val="dk1"/>
              </a:buClr>
              <a:buSzPct val="100000"/>
              <a:buNone/>
            </a:pPr>
            <a:r>
              <a:rPr lang="es-ES"/>
              <a:t> </a:t>
            </a:r>
            <a:endParaRPr/>
          </a:p>
          <a:p>
            <a:pPr marL="342900" lvl="0" indent="-292100" algn="l" rtl="0">
              <a:spcBef>
                <a:spcPts val="160"/>
              </a:spcBef>
              <a:spcAft>
                <a:spcPts val="0"/>
              </a:spcAft>
              <a:buClr>
                <a:schemeClr val="dk1"/>
              </a:buClr>
              <a:buSzPct val="1000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538CD5"/>
              </a:buClr>
              <a:buSzPts val="4400"/>
              <a:buFont typeface="Calibri"/>
              <a:buNone/>
            </a:pPr>
            <a:r>
              <a:rPr lang="es-ES">
                <a:solidFill>
                  <a:srgbClr val="538CD5"/>
                </a:solidFill>
              </a:rPr>
              <a:t>CONVIVENCIA</a:t>
            </a:r>
            <a:endParaRPr>
              <a:solidFill>
                <a:srgbClr val="538CD5"/>
              </a:solidFill>
            </a:endParaRPr>
          </a:p>
        </p:txBody>
      </p:sp>
      <p:sp>
        <p:nvSpPr>
          <p:cNvPr id="167" name="Google Shape;167;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00000"/>
              </a:buClr>
              <a:buSzPts val="2000"/>
              <a:buNone/>
            </a:pPr>
            <a:r>
              <a:rPr lang="es-ES" sz="2000" b="1">
                <a:solidFill>
                  <a:srgbClr val="000000"/>
                </a:solidFill>
              </a:rPr>
              <a:t>Faltas de puntualidad (ROF)</a:t>
            </a:r>
            <a:endParaRPr/>
          </a:p>
          <a:p>
            <a:pPr marL="0" lvl="0" indent="0" algn="l" rtl="0">
              <a:spcBef>
                <a:spcPts val="320"/>
              </a:spcBef>
              <a:spcAft>
                <a:spcPts val="0"/>
              </a:spcAft>
              <a:buClr>
                <a:srgbClr val="000000"/>
              </a:buClr>
              <a:buSzPts val="1600"/>
              <a:buNone/>
            </a:pPr>
            <a:r>
              <a:rPr lang="es-ES" sz="1600">
                <a:solidFill>
                  <a:srgbClr val="000000"/>
                </a:solidFill>
              </a:rPr>
              <a:t>-Las faltas de puntualidad injustificadas de forma reiterada (4 faltas sin justificar), se consideran conductas contrarias a la convivencia y se sancionarán con la privación del derecho de asistencia al Centro.</a:t>
            </a:r>
            <a:endParaRPr sz="2400">
              <a:solidFill>
                <a:srgbClr val="000000"/>
              </a:solidFill>
            </a:endParaRPr>
          </a:p>
          <a:p>
            <a:pPr marL="0" lvl="0" indent="0" algn="l" rtl="0">
              <a:spcBef>
                <a:spcPts val="400"/>
              </a:spcBef>
              <a:spcAft>
                <a:spcPts val="0"/>
              </a:spcAft>
              <a:buClr>
                <a:schemeClr val="dk1"/>
              </a:buClr>
              <a:buSzPts val="2000"/>
              <a:buNone/>
            </a:pPr>
            <a:endParaRPr sz="2000">
              <a:solidFill>
                <a:srgbClr val="000000"/>
              </a:solidFill>
            </a:endParaRPr>
          </a:p>
          <a:p>
            <a:pPr marL="0" lvl="0" indent="0" algn="l" rtl="0">
              <a:spcBef>
                <a:spcPts val="400"/>
              </a:spcBef>
              <a:spcAft>
                <a:spcPts val="0"/>
              </a:spcAft>
              <a:buClr>
                <a:srgbClr val="000000"/>
              </a:buClr>
              <a:buSzPts val="2000"/>
              <a:buNone/>
            </a:pPr>
            <a:r>
              <a:rPr lang="es-ES" sz="2000" b="1">
                <a:solidFill>
                  <a:srgbClr val="000000"/>
                </a:solidFill>
              </a:rPr>
              <a:t>Normas sobre uso de teléfonos móviles y otros aparatos electrónicos (ROF)</a:t>
            </a:r>
            <a:endParaRPr sz="2000" b="1">
              <a:solidFill>
                <a:srgbClr val="000000"/>
              </a:solidFill>
            </a:endParaRPr>
          </a:p>
          <a:p>
            <a:pPr marL="0" lvl="0" indent="0" algn="just" rtl="0">
              <a:spcBef>
                <a:spcPts val="0"/>
              </a:spcBef>
              <a:spcAft>
                <a:spcPts val="0"/>
              </a:spcAft>
              <a:buClr>
                <a:srgbClr val="9B87C7"/>
              </a:buClr>
              <a:buSzPts val="1400"/>
              <a:buNone/>
            </a:pPr>
            <a:r>
              <a:rPr lang="es-ES" sz="1400" b="1">
                <a:solidFill>
                  <a:srgbClr val="9B87C7"/>
                </a:solidFill>
                <a:latin typeface="Arial Narrow"/>
                <a:ea typeface="Arial Narrow"/>
                <a:cs typeface="Arial Narrow"/>
                <a:sym typeface="Arial Narrow"/>
              </a:rPr>
              <a:t>1.1. En el Centro.</a:t>
            </a:r>
            <a:endParaRPr/>
          </a:p>
          <a:p>
            <a:pPr marL="0" lvl="0" indent="0" algn="just" rtl="0">
              <a:spcBef>
                <a:spcPts val="0"/>
              </a:spcBef>
              <a:spcAft>
                <a:spcPts val="0"/>
              </a:spcAft>
              <a:buClr>
                <a:srgbClr val="000000"/>
              </a:buClr>
              <a:buSzPts val="1400"/>
              <a:buNone/>
            </a:pPr>
            <a:r>
              <a:rPr lang="es-ES" sz="1400">
                <a:solidFill>
                  <a:srgbClr val="000000"/>
                </a:solidFill>
                <a:latin typeface="Arial Narrow"/>
                <a:ea typeface="Arial Narrow"/>
                <a:cs typeface="Arial Narrow"/>
                <a:sym typeface="Arial Narrow"/>
              </a:rPr>
              <a:t>1. Est</a:t>
            </a:r>
            <a:r>
              <a:rPr lang="es-ES" sz="1400">
                <a:solidFill>
                  <a:srgbClr val="000000"/>
                </a:solidFill>
              </a:rPr>
              <a:t>á</a:t>
            </a:r>
            <a:r>
              <a:rPr lang="es-ES" sz="1400">
                <a:solidFill>
                  <a:srgbClr val="000000"/>
                </a:solidFill>
                <a:latin typeface="Arial Narrow"/>
                <a:ea typeface="Arial Narrow"/>
                <a:cs typeface="Arial Narrow"/>
                <a:sym typeface="Arial Narrow"/>
              </a:rPr>
              <a:t> prohibido que el alumnado tenga o use durante la jornada escolar cualquier tipo de tel</a:t>
            </a:r>
            <a:r>
              <a:rPr lang="es-ES" sz="1400">
                <a:solidFill>
                  <a:srgbClr val="000000"/>
                </a:solidFill>
              </a:rPr>
              <a:t>é</a:t>
            </a:r>
            <a:r>
              <a:rPr lang="es-ES" sz="1400">
                <a:solidFill>
                  <a:srgbClr val="000000"/>
                </a:solidFill>
                <a:latin typeface="Arial Narrow"/>
                <a:ea typeface="Arial Narrow"/>
                <a:cs typeface="Arial Narrow"/>
                <a:sym typeface="Arial Narrow"/>
              </a:rPr>
              <a:t>fono m</a:t>
            </a:r>
            <a:r>
              <a:rPr lang="es-ES" sz="1400">
                <a:solidFill>
                  <a:srgbClr val="000000"/>
                </a:solidFill>
              </a:rPr>
              <a:t>ó</a:t>
            </a:r>
            <a:r>
              <a:rPr lang="es-ES" sz="1400">
                <a:solidFill>
                  <a:srgbClr val="000000"/>
                </a:solidFill>
                <a:latin typeface="Arial Narrow"/>
                <a:ea typeface="Arial Narrow"/>
                <a:cs typeface="Arial Narrow"/>
                <a:sym typeface="Arial Narrow"/>
              </a:rPr>
              <a:t>vil o aparato electr</a:t>
            </a:r>
            <a:r>
              <a:rPr lang="es-ES" sz="1400">
                <a:solidFill>
                  <a:srgbClr val="000000"/>
                </a:solidFill>
              </a:rPr>
              <a:t>ó</a:t>
            </a:r>
            <a:r>
              <a:rPr lang="es-ES" sz="1400">
                <a:solidFill>
                  <a:srgbClr val="000000"/>
                </a:solidFill>
                <a:latin typeface="Arial Narrow"/>
                <a:ea typeface="Arial Narrow"/>
                <a:cs typeface="Arial Narrow"/>
                <a:sym typeface="Arial Narrow"/>
              </a:rPr>
              <a:t>nico. </a:t>
            </a:r>
            <a:endParaRPr sz="1400">
              <a:solidFill>
                <a:srgbClr val="000000"/>
              </a:solidFill>
              <a:latin typeface="Arial"/>
              <a:ea typeface="Arial"/>
              <a:cs typeface="Arial"/>
              <a:sym typeface="Arial"/>
            </a:endParaRPr>
          </a:p>
          <a:p>
            <a:pPr marL="0" lvl="0" indent="0" algn="just" rtl="0">
              <a:spcBef>
                <a:spcPts val="0"/>
              </a:spcBef>
              <a:spcAft>
                <a:spcPts val="0"/>
              </a:spcAft>
              <a:buClr>
                <a:srgbClr val="000000"/>
              </a:buClr>
              <a:buSzPts val="1400"/>
              <a:buNone/>
            </a:pPr>
            <a:r>
              <a:rPr lang="es-ES" sz="1400">
                <a:solidFill>
                  <a:srgbClr val="000000"/>
                </a:solidFill>
                <a:latin typeface="Arial Narrow"/>
                <a:ea typeface="Arial Narrow"/>
                <a:cs typeface="Arial Narrow"/>
                <a:sym typeface="Arial Narrow"/>
              </a:rPr>
              <a:t>2. La infracci</a:t>
            </a:r>
            <a:r>
              <a:rPr lang="es-ES" sz="1400">
                <a:solidFill>
                  <a:srgbClr val="000000"/>
                </a:solidFill>
              </a:rPr>
              <a:t>ó</a:t>
            </a:r>
            <a:r>
              <a:rPr lang="es-ES" sz="1400">
                <a:solidFill>
                  <a:srgbClr val="000000"/>
                </a:solidFill>
                <a:latin typeface="Arial Narrow"/>
                <a:ea typeface="Arial Narrow"/>
                <a:cs typeface="Arial Narrow"/>
                <a:sym typeface="Arial Narrow"/>
              </a:rPr>
              <a:t>n de dicha prohibici</a:t>
            </a:r>
            <a:r>
              <a:rPr lang="es-ES" sz="1400">
                <a:solidFill>
                  <a:srgbClr val="000000"/>
                </a:solidFill>
              </a:rPr>
              <a:t>ó</a:t>
            </a:r>
            <a:r>
              <a:rPr lang="es-ES" sz="1400">
                <a:solidFill>
                  <a:srgbClr val="000000"/>
                </a:solidFill>
                <a:latin typeface="Arial Narrow"/>
                <a:ea typeface="Arial Narrow"/>
                <a:cs typeface="Arial Narrow"/>
                <a:sym typeface="Arial Narrow"/>
              </a:rPr>
              <a:t>n ser</a:t>
            </a:r>
            <a:r>
              <a:rPr lang="es-ES" sz="1400">
                <a:solidFill>
                  <a:srgbClr val="000000"/>
                </a:solidFill>
              </a:rPr>
              <a:t>á</a:t>
            </a:r>
            <a:r>
              <a:rPr lang="es-ES" sz="1400">
                <a:solidFill>
                  <a:srgbClr val="000000"/>
                </a:solidFill>
                <a:latin typeface="Arial Narrow"/>
                <a:ea typeface="Arial Narrow"/>
                <a:cs typeface="Arial Narrow"/>
                <a:sym typeface="Arial Narrow"/>
              </a:rPr>
              <a:t> constitutiva de una conducta contraria a la convivencia y generar</a:t>
            </a:r>
            <a:r>
              <a:rPr lang="es-ES" sz="1400">
                <a:solidFill>
                  <a:srgbClr val="000000"/>
                </a:solidFill>
              </a:rPr>
              <a:t>á</a:t>
            </a:r>
            <a:r>
              <a:rPr lang="es-ES" sz="1400">
                <a:solidFill>
                  <a:srgbClr val="000000"/>
                </a:solidFill>
                <a:latin typeface="Arial Narrow"/>
                <a:ea typeface="Arial Narrow"/>
                <a:cs typeface="Arial Narrow"/>
                <a:sym typeface="Arial Narrow"/>
              </a:rPr>
              <a:t> la correspondiente correcci</a:t>
            </a:r>
            <a:r>
              <a:rPr lang="es-ES" sz="1400">
                <a:solidFill>
                  <a:srgbClr val="000000"/>
                </a:solidFill>
              </a:rPr>
              <a:t>ó</a:t>
            </a:r>
            <a:r>
              <a:rPr lang="es-ES" sz="1400">
                <a:solidFill>
                  <a:srgbClr val="000000"/>
                </a:solidFill>
                <a:latin typeface="Arial Narrow"/>
                <a:ea typeface="Arial Narrow"/>
                <a:cs typeface="Arial Narrow"/>
                <a:sym typeface="Arial Narrow"/>
              </a:rPr>
              <a:t>n (privación del derecho de asistencia al Centro).</a:t>
            </a:r>
            <a:endParaRPr sz="1400">
              <a:solidFill>
                <a:srgbClr val="000000"/>
              </a:solidFill>
              <a:latin typeface="Arial"/>
              <a:ea typeface="Arial"/>
              <a:cs typeface="Arial"/>
              <a:sym typeface="Arial"/>
            </a:endParaRPr>
          </a:p>
          <a:p>
            <a:pPr marL="0" lvl="0" indent="0" algn="just" rtl="0">
              <a:spcBef>
                <a:spcPts val="0"/>
              </a:spcBef>
              <a:spcAft>
                <a:spcPts val="0"/>
              </a:spcAft>
              <a:buClr>
                <a:srgbClr val="000000"/>
              </a:buClr>
              <a:buSzPts val="1400"/>
              <a:buNone/>
            </a:pPr>
            <a:r>
              <a:rPr lang="es-ES" sz="1400">
                <a:solidFill>
                  <a:srgbClr val="000000"/>
                </a:solidFill>
                <a:latin typeface="Arial Narrow"/>
                <a:ea typeface="Arial Narrow"/>
                <a:cs typeface="Arial Narrow"/>
                <a:sym typeface="Arial Narrow"/>
              </a:rPr>
              <a:t>3. En ning</a:t>
            </a:r>
            <a:r>
              <a:rPr lang="es-ES" sz="1400">
                <a:solidFill>
                  <a:srgbClr val="000000"/>
                </a:solidFill>
              </a:rPr>
              <a:t>ú</a:t>
            </a:r>
            <a:r>
              <a:rPr lang="es-ES" sz="1400">
                <a:solidFill>
                  <a:srgbClr val="000000"/>
                </a:solidFill>
                <a:latin typeface="Arial Narrow"/>
                <a:ea typeface="Arial Narrow"/>
                <a:cs typeface="Arial Narrow"/>
                <a:sym typeface="Arial Narrow"/>
              </a:rPr>
              <a:t>n caso el Centro se responsabiliza de la p</a:t>
            </a:r>
            <a:r>
              <a:rPr lang="es-ES" sz="1400">
                <a:solidFill>
                  <a:srgbClr val="000000"/>
                </a:solidFill>
              </a:rPr>
              <a:t>é</a:t>
            </a:r>
            <a:r>
              <a:rPr lang="es-ES" sz="1400">
                <a:solidFill>
                  <a:srgbClr val="000000"/>
                </a:solidFill>
                <a:latin typeface="Arial Narrow"/>
                <a:ea typeface="Arial Narrow"/>
                <a:cs typeface="Arial Narrow"/>
                <a:sym typeface="Arial Narrow"/>
              </a:rPr>
              <a:t>rdida o hurto de tel</a:t>
            </a:r>
            <a:r>
              <a:rPr lang="es-ES" sz="1400">
                <a:solidFill>
                  <a:srgbClr val="000000"/>
                </a:solidFill>
              </a:rPr>
              <a:t>é</a:t>
            </a:r>
            <a:r>
              <a:rPr lang="es-ES" sz="1400">
                <a:solidFill>
                  <a:srgbClr val="000000"/>
                </a:solidFill>
                <a:latin typeface="Arial Narrow"/>
                <a:ea typeface="Arial Narrow"/>
                <a:cs typeface="Arial Narrow"/>
                <a:sym typeface="Arial Narrow"/>
              </a:rPr>
              <a:t>fonos m</a:t>
            </a:r>
            <a:r>
              <a:rPr lang="es-ES" sz="1400">
                <a:solidFill>
                  <a:srgbClr val="000000"/>
                </a:solidFill>
              </a:rPr>
              <a:t>ó</a:t>
            </a:r>
            <a:r>
              <a:rPr lang="es-ES" sz="1400">
                <a:solidFill>
                  <a:srgbClr val="000000"/>
                </a:solidFill>
                <a:latin typeface="Arial Narrow"/>
                <a:ea typeface="Arial Narrow"/>
                <a:cs typeface="Arial Narrow"/>
                <a:sym typeface="Arial Narrow"/>
              </a:rPr>
              <a:t>viles y otros aparatos electr</a:t>
            </a:r>
            <a:r>
              <a:rPr lang="es-ES" sz="1400">
                <a:solidFill>
                  <a:srgbClr val="000000"/>
                </a:solidFill>
              </a:rPr>
              <a:t>ó</a:t>
            </a:r>
            <a:r>
              <a:rPr lang="es-ES" sz="1400">
                <a:solidFill>
                  <a:srgbClr val="000000"/>
                </a:solidFill>
                <a:latin typeface="Arial Narrow"/>
                <a:ea typeface="Arial Narrow"/>
                <a:cs typeface="Arial Narrow"/>
                <a:sym typeface="Arial Narrow"/>
              </a:rPr>
              <a:t>nicos.</a:t>
            </a:r>
            <a:endParaRPr/>
          </a:p>
          <a:p>
            <a:pPr marL="0" lvl="0" indent="0" algn="just" rtl="0">
              <a:spcBef>
                <a:spcPts val="0"/>
              </a:spcBef>
              <a:spcAft>
                <a:spcPts val="0"/>
              </a:spcAft>
              <a:buClr>
                <a:schemeClr val="dk1"/>
              </a:buClr>
              <a:buSzPts val="1200"/>
              <a:buNone/>
            </a:pPr>
            <a:endParaRPr sz="1200">
              <a:solidFill>
                <a:srgbClr val="000000"/>
              </a:solidFill>
              <a:latin typeface="Arial Narrow"/>
              <a:ea typeface="Arial Narrow"/>
              <a:cs typeface="Arial Narrow"/>
              <a:sym typeface="Arial Narrow"/>
            </a:endParaRPr>
          </a:p>
          <a:p>
            <a:pPr marL="0" lvl="0" indent="0" algn="l" rtl="0">
              <a:lnSpc>
                <a:spcPct val="115000"/>
              </a:lnSpc>
              <a:spcBef>
                <a:spcPts val="0"/>
              </a:spcBef>
              <a:spcAft>
                <a:spcPts val="0"/>
              </a:spcAft>
              <a:buClr>
                <a:srgbClr val="9B87C7"/>
              </a:buClr>
              <a:buSzPts val="1400"/>
              <a:buNone/>
            </a:pPr>
            <a:r>
              <a:rPr lang="es-ES" sz="1400" b="1">
                <a:solidFill>
                  <a:srgbClr val="9B87C7"/>
                </a:solidFill>
                <a:latin typeface="Arial Narrow"/>
                <a:ea typeface="Arial Narrow"/>
                <a:cs typeface="Arial Narrow"/>
                <a:sym typeface="Arial Narrow"/>
              </a:rPr>
              <a:t>1.2. En actividades extraescolares.</a:t>
            </a:r>
            <a:endParaRPr sz="1400">
              <a:solidFill>
                <a:srgbClr val="000000"/>
              </a:solidFill>
            </a:endParaRPr>
          </a:p>
          <a:p>
            <a:pPr marL="0" lvl="0" indent="0" algn="just" rtl="0">
              <a:lnSpc>
                <a:spcPct val="115000"/>
              </a:lnSpc>
              <a:spcBef>
                <a:spcPts val="0"/>
              </a:spcBef>
              <a:spcAft>
                <a:spcPts val="0"/>
              </a:spcAft>
              <a:buClr>
                <a:srgbClr val="000000"/>
              </a:buClr>
              <a:buSzPts val="1400"/>
              <a:buNone/>
            </a:pPr>
            <a:r>
              <a:rPr lang="es-ES" sz="1400">
                <a:solidFill>
                  <a:srgbClr val="000000"/>
                </a:solidFill>
                <a:latin typeface="Arial Narrow"/>
                <a:ea typeface="Arial Narrow"/>
                <a:cs typeface="Arial Narrow"/>
                <a:sym typeface="Arial Narrow"/>
              </a:rPr>
              <a:t> 1. Los Departamentos que organicen una actividad extraescolar indicarán en la autorización que deben firmar las familias si está permitido el uso de teléfonos móviles, cámaras fotográficas u otros aparatos electrónicos.</a:t>
            </a:r>
            <a:endParaRPr sz="1400">
              <a:solidFill>
                <a:srgbClr val="000000"/>
              </a:solidFill>
            </a:endParaRPr>
          </a:p>
          <a:p>
            <a:pPr marL="0" lvl="0" indent="0" algn="just" rtl="0">
              <a:spcBef>
                <a:spcPts val="0"/>
              </a:spcBef>
              <a:spcAft>
                <a:spcPts val="0"/>
              </a:spcAft>
              <a:buClr>
                <a:schemeClr val="dk1"/>
              </a:buClr>
              <a:buSzPts val="1400"/>
              <a:buNone/>
            </a:pPr>
            <a:endParaRPr sz="1400">
              <a:solidFill>
                <a:srgbClr val="000000"/>
              </a:solidFill>
              <a:latin typeface="Arial"/>
              <a:ea typeface="Arial"/>
              <a:cs typeface="Arial"/>
              <a:sym typeface="Arial"/>
            </a:endParaRPr>
          </a:p>
          <a:p>
            <a:pPr marL="342900" lvl="0" indent="-139700" algn="l" rtl="0">
              <a:spcBef>
                <a:spcPts val="640"/>
              </a:spcBef>
              <a:spcAft>
                <a:spcPts val="0"/>
              </a:spcAft>
              <a:buClr>
                <a:schemeClr val="dk1"/>
              </a:buClr>
              <a:buSzPts val="32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sp>
        <p:nvSpPr>
          <p:cNvPr id="172" name="Google Shape;172;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s-ES"/>
              <a:t>FUNCIONES DEL DELEGADO Y DELEGADA DE FAMILIA</a:t>
            </a:r>
            <a:endParaRPr/>
          </a:p>
        </p:txBody>
      </p:sp>
      <p:sp>
        <p:nvSpPr>
          <p:cNvPr id="173" name="Google Shape;173;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0" algn="just" rtl="0">
              <a:spcBef>
                <a:spcPts val="0"/>
              </a:spcBef>
              <a:spcAft>
                <a:spcPts val="0"/>
              </a:spcAft>
              <a:buClr>
                <a:schemeClr val="dk1"/>
              </a:buClr>
              <a:buSzPts val="1400"/>
              <a:buNone/>
            </a:pPr>
            <a:r>
              <a:rPr lang="es-ES" sz="1400"/>
              <a:t>Las funciones de las personas delegadas de los padres y madres en cada grupo son:</a:t>
            </a:r>
            <a:endParaRPr/>
          </a:p>
          <a:p>
            <a:pPr marL="342900" lvl="0" indent="-342900" algn="just" rtl="0">
              <a:spcBef>
                <a:spcPts val="280"/>
              </a:spcBef>
              <a:spcAft>
                <a:spcPts val="0"/>
              </a:spcAft>
              <a:buClr>
                <a:schemeClr val="dk1"/>
              </a:buClr>
              <a:buSzPts val="1400"/>
              <a:buChar char="•"/>
            </a:pPr>
            <a:r>
              <a:rPr lang="es-ES" sz="1400"/>
              <a:t>a) Representar a las madres y los padres del alumnado del grupo, recogiendo sus inquietudes, intereses y expectativas y dando traslado de los mismos al profesorado tutor.</a:t>
            </a:r>
            <a:endParaRPr/>
          </a:p>
          <a:p>
            <a:pPr marL="342900" lvl="0" indent="-342900" algn="just" rtl="0">
              <a:spcBef>
                <a:spcPts val="280"/>
              </a:spcBef>
              <a:spcAft>
                <a:spcPts val="0"/>
              </a:spcAft>
              <a:buClr>
                <a:schemeClr val="dk1"/>
              </a:buClr>
              <a:buSzPts val="1400"/>
              <a:buChar char="•"/>
            </a:pPr>
            <a:r>
              <a:rPr lang="es-ES" sz="1400"/>
              <a:t>b) Asesorar a las familias del alumnado del grupo en el ejercicio de sus derechos y obligaciones.</a:t>
            </a:r>
            <a:endParaRPr/>
          </a:p>
          <a:p>
            <a:pPr marL="342900" lvl="0" indent="-342900" algn="just" rtl="0">
              <a:spcBef>
                <a:spcPts val="280"/>
              </a:spcBef>
              <a:spcAft>
                <a:spcPts val="0"/>
              </a:spcAft>
              <a:buClr>
                <a:schemeClr val="dk1"/>
              </a:buClr>
              <a:buSzPts val="1400"/>
              <a:buChar char="•"/>
            </a:pPr>
            <a:r>
              <a:rPr lang="es-ES" sz="1400"/>
              <a:t>c) Implicar a las familias en la mejora de la convivencia y de la actividad docente en el grupo y en el centro e impulsar su participación en las actividades que se organicen.</a:t>
            </a:r>
            <a:endParaRPr/>
          </a:p>
          <a:p>
            <a:pPr marL="342900" lvl="0" indent="-342900" algn="just" rtl="0">
              <a:spcBef>
                <a:spcPts val="280"/>
              </a:spcBef>
              <a:spcAft>
                <a:spcPts val="0"/>
              </a:spcAft>
              <a:buClr>
                <a:schemeClr val="dk1"/>
              </a:buClr>
              <a:buSzPts val="1400"/>
              <a:buChar char="•"/>
            </a:pPr>
            <a:r>
              <a:rPr lang="es-ES" sz="1400"/>
              <a:t>d) Fomentar y facilitar la comunicación de las madres y los padres del alumnado con el tutor o tutora del grupo y con el resto del profesorado que imparte docencia al mismo.</a:t>
            </a:r>
            <a:endParaRPr/>
          </a:p>
          <a:p>
            <a:pPr marL="342900" lvl="0" indent="-342900" algn="just" rtl="0">
              <a:spcBef>
                <a:spcPts val="280"/>
              </a:spcBef>
              <a:spcAft>
                <a:spcPts val="0"/>
              </a:spcAft>
              <a:buClr>
                <a:schemeClr val="dk1"/>
              </a:buClr>
              <a:buSzPts val="1400"/>
              <a:buChar char="•"/>
            </a:pPr>
            <a:r>
              <a:rPr lang="es-ES" sz="1400"/>
              <a:t>e) Facilitar la relación entre las familias del alumnado del grupo y el equipo directivo, la asociación de padres y madres del alumnado y los representantes de este sector en el Consejo Escolar.</a:t>
            </a:r>
            <a:endParaRPr/>
          </a:p>
          <a:p>
            <a:pPr marL="342900" lvl="0" indent="-342900" algn="just" rtl="0">
              <a:spcBef>
                <a:spcPts val="280"/>
              </a:spcBef>
              <a:spcAft>
                <a:spcPts val="0"/>
              </a:spcAft>
              <a:buClr>
                <a:schemeClr val="dk1"/>
              </a:buClr>
              <a:buSzPts val="1400"/>
              <a:buChar char="•"/>
            </a:pPr>
            <a:r>
              <a:rPr lang="es-ES" sz="1400"/>
              <a:t>f) Colaborar en el desarrollo de las actividades programadas por el centro para informar a las familias del alumnado del grupo y para estimular su participación en el proceso educativo de sus hijos e hijas.</a:t>
            </a:r>
            <a:endParaRPr/>
          </a:p>
          <a:p>
            <a:pPr marL="342900" lvl="0" indent="-342900" algn="just" rtl="0">
              <a:spcBef>
                <a:spcPts val="280"/>
              </a:spcBef>
              <a:spcAft>
                <a:spcPts val="0"/>
              </a:spcAft>
              <a:buClr>
                <a:schemeClr val="dk1"/>
              </a:buClr>
              <a:buSzPts val="1400"/>
              <a:buChar char="•"/>
            </a:pPr>
            <a:r>
              <a:rPr lang="es-ES" sz="1400"/>
              <a:t>g) Mediar en la resolución pacífica de conflictos entre el propio alumnado del grupo o entre éste y cualquier miembro de la comunidad educativa, de acuerdo con lo que disponga la Comisión de Convivencia.</a:t>
            </a:r>
            <a:endParaRPr/>
          </a:p>
          <a:p>
            <a:pPr marL="342900" lvl="0" indent="-342900" algn="just" rtl="0">
              <a:spcBef>
                <a:spcPts val="280"/>
              </a:spcBef>
              <a:spcAft>
                <a:spcPts val="0"/>
              </a:spcAft>
              <a:buClr>
                <a:schemeClr val="dk1"/>
              </a:buClr>
              <a:buSzPts val="1400"/>
              <a:buChar char="•"/>
            </a:pPr>
            <a:r>
              <a:rPr lang="es-ES" sz="1400"/>
              <a:t>h) Colaborar en el establecimiento y seguimiento de los compromisos educativos y de convivencia que se suscriban con las familias del alumnado del grupo.</a:t>
            </a:r>
            <a:endParaRPr/>
          </a:p>
          <a:p>
            <a:pPr marL="342900" lvl="0" indent="-342900" algn="just" rtl="0">
              <a:spcBef>
                <a:spcPts val="280"/>
              </a:spcBef>
              <a:spcAft>
                <a:spcPts val="0"/>
              </a:spcAft>
              <a:buClr>
                <a:schemeClr val="dk1"/>
              </a:buClr>
              <a:buSzPts val="1400"/>
              <a:buChar char="•"/>
            </a:pPr>
            <a:r>
              <a:rPr lang="es-ES" sz="1400"/>
              <a:t>i) Cualesquiera otras que les sean atribuidas en el Plan de Convivencia del centro.</a:t>
            </a:r>
            <a:endParaRPr/>
          </a:p>
          <a:p>
            <a:pPr marL="0" lvl="0" indent="0" algn="just" rtl="0">
              <a:spcBef>
                <a:spcPts val="280"/>
              </a:spcBef>
              <a:spcAft>
                <a:spcPts val="0"/>
              </a:spcAft>
              <a:buClr>
                <a:schemeClr val="dk1"/>
              </a:buClr>
              <a:buSzPts val="1400"/>
              <a:buNone/>
            </a:pPr>
            <a:r>
              <a:rPr lang="es-ES" sz="1400" b="1"/>
              <a:t> </a:t>
            </a:r>
            <a:endParaRPr sz="1400"/>
          </a:p>
          <a:p>
            <a:pPr marL="342900" lvl="0" indent="-254000" algn="l" rtl="0">
              <a:spcBef>
                <a:spcPts val="280"/>
              </a:spcBef>
              <a:spcAft>
                <a:spcPts val="0"/>
              </a:spcAft>
              <a:buClr>
                <a:schemeClr val="dk1"/>
              </a:buClr>
              <a:buSzPts val="1400"/>
              <a:buNone/>
            </a:pPr>
            <a:endParaRPr sz="1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sp>
        <p:nvSpPr>
          <p:cNvPr id="178" name="Google Shape;178;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s-ES"/>
              <a:t>ACTA DE ELECCIÓN DE DELEGADO/A</a:t>
            </a:r>
            <a:endParaRPr/>
          </a:p>
        </p:txBody>
      </p:sp>
      <p:pic>
        <p:nvPicPr>
          <p:cNvPr id="179" name="Google Shape;179;p16"/>
          <p:cNvPicPr preferRelativeResize="0">
            <a:picLocks noGrp="1"/>
          </p:cNvPicPr>
          <p:nvPr>
            <p:ph type="body" idx="1"/>
          </p:nvPr>
        </p:nvPicPr>
        <p:blipFill rotWithShape="1">
          <a:blip r:embed="rId3">
            <a:alphaModFix/>
          </a:blip>
          <a:srcRect/>
          <a:stretch/>
        </p:blipFill>
        <p:spPr>
          <a:xfrm>
            <a:off x="2865798" y="1595204"/>
            <a:ext cx="3218370" cy="485813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70C0"/>
              </a:buClr>
              <a:buSzPts val="2800"/>
              <a:buFont typeface="Calibri"/>
              <a:buNone/>
            </a:pPr>
            <a:r>
              <a:rPr lang="es-ES" sz="2800">
                <a:solidFill>
                  <a:srgbClr val="0070C0"/>
                </a:solidFill>
              </a:rPr>
              <a:t>GUIÓN DE LA REUNIÓN</a:t>
            </a:r>
            <a:endParaRPr sz="2800">
              <a:solidFill>
                <a:srgbClr val="0070C0"/>
              </a:solidFill>
            </a:endParaRPr>
          </a:p>
        </p:txBody>
      </p:sp>
      <p:sp>
        <p:nvSpPr>
          <p:cNvPr id="92" name="Google Shape;92;p2"/>
          <p:cNvSpPr txBox="1">
            <a:spLocks noGrp="1"/>
          </p:cNvSpPr>
          <p:nvPr>
            <p:ph type="body" idx="1"/>
          </p:nvPr>
        </p:nvSpPr>
        <p:spPr>
          <a:xfrm>
            <a:off x="457200" y="1196752"/>
            <a:ext cx="8229600" cy="5184576"/>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spcBef>
                <a:spcPts val="0"/>
              </a:spcBef>
              <a:spcAft>
                <a:spcPts val="0"/>
              </a:spcAft>
              <a:buClr>
                <a:schemeClr val="dk1"/>
              </a:buClr>
              <a:buSzPct val="100000"/>
              <a:buNone/>
            </a:pPr>
            <a:r>
              <a:rPr lang="es-ES" sz="4000" b="1"/>
              <a:t>1.Presentación del tutor/tutora</a:t>
            </a:r>
            <a:r>
              <a:rPr lang="es-ES" sz="4000"/>
              <a:t>.</a:t>
            </a:r>
            <a:endParaRPr/>
          </a:p>
          <a:p>
            <a:pPr marL="0" lvl="0" indent="0" algn="l" rtl="0">
              <a:spcBef>
                <a:spcPts val="200"/>
              </a:spcBef>
              <a:spcAft>
                <a:spcPts val="0"/>
              </a:spcAft>
              <a:buClr>
                <a:schemeClr val="dk1"/>
              </a:buClr>
              <a:buSzPct val="100000"/>
              <a:buNone/>
            </a:pPr>
            <a:r>
              <a:rPr lang="es-ES" sz="4000"/>
              <a:t>2. </a:t>
            </a:r>
            <a:r>
              <a:rPr lang="es-ES" sz="4000">
                <a:solidFill>
                  <a:srgbClr val="000000"/>
                </a:solidFill>
              </a:rPr>
              <a:t>Registro de la asistencia a la reunión telemática.</a:t>
            </a:r>
            <a:endParaRPr sz="4000">
              <a:solidFill>
                <a:srgbClr val="000000"/>
              </a:solidFill>
            </a:endParaRPr>
          </a:p>
          <a:p>
            <a:pPr marL="0" lvl="0" indent="0" algn="l" rtl="0">
              <a:spcBef>
                <a:spcPts val="200"/>
              </a:spcBef>
              <a:spcAft>
                <a:spcPts val="0"/>
              </a:spcAft>
              <a:buClr>
                <a:schemeClr val="dk1"/>
              </a:buClr>
              <a:buSzPct val="100000"/>
              <a:buNone/>
            </a:pPr>
            <a:r>
              <a:rPr lang="es-ES" sz="4000" b="1"/>
              <a:t>3.Información de los Horarios de los grupos y Calendario escolar, en la web del Centro (www.iesrpe.com). </a:t>
            </a:r>
            <a:endParaRPr/>
          </a:p>
          <a:p>
            <a:pPr marL="0" lvl="0" indent="0" algn="l" rtl="0">
              <a:spcBef>
                <a:spcPts val="200"/>
              </a:spcBef>
              <a:spcAft>
                <a:spcPts val="0"/>
              </a:spcAft>
              <a:buClr>
                <a:schemeClr val="dk1"/>
              </a:buClr>
              <a:buSzPct val="100000"/>
              <a:buNone/>
            </a:pPr>
            <a:r>
              <a:rPr lang="es-ES" sz="4000" b="1"/>
              <a:t>4.Programaciones didácticas: consideraciones tras la evaluación inicial</a:t>
            </a:r>
            <a:r>
              <a:rPr lang="es-ES" sz="4000"/>
              <a:t>.</a:t>
            </a:r>
            <a:endParaRPr/>
          </a:p>
          <a:p>
            <a:pPr marL="0" lvl="0" indent="0" algn="l" rtl="0">
              <a:spcBef>
                <a:spcPts val="200"/>
              </a:spcBef>
              <a:spcAft>
                <a:spcPts val="0"/>
              </a:spcAft>
              <a:buClr>
                <a:schemeClr val="dk1"/>
              </a:buClr>
              <a:buSzPct val="100000"/>
              <a:buNone/>
            </a:pPr>
            <a:r>
              <a:rPr lang="es-ES" sz="4000" b="1"/>
              <a:t>5.Protocolo sanidad actualizado.</a:t>
            </a:r>
            <a:endParaRPr/>
          </a:p>
          <a:p>
            <a:pPr marL="0" lvl="0" indent="0" algn="l" rtl="0">
              <a:spcBef>
                <a:spcPts val="200"/>
              </a:spcBef>
              <a:spcAft>
                <a:spcPts val="0"/>
              </a:spcAft>
              <a:buClr>
                <a:schemeClr val="dk1"/>
              </a:buClr>
              <a:buSzPct val="100000"/>
              <a:buNone/>
            </a:pPr>
            <a:r>
              <a:rPr lang="es-ES" sz="4000" b="1"/>
              <a:t>6.Aspectos relevantes de la Tutoría</a:t>
            </a:r>
            <a:r>
              <a:rPr lang="es-ES" sz="4000"/>
              <a:t>:</a:t>
            </a:r>
            <a:endParaRPr/>
          </a:p>
          <a:p>
            <a:pPr marL="0" lvl="0" indent="0" algn="l" rtl="0">
              <a:spcBef>
                <a:spcPts val="200"/>
              </a:spcBef>
              <a:spcAft>
                <a:spcPts val="0"/>
              </a:spcAft>
              <a:buClr>
                <a:schemeClr val="dk1"/>
              </a:buClr>
              <a:buSzPct val="100000"/>
              <a:buNone/>
            </a:pPr>
            <a:r>
              <a:rPr lang="es-ES" sz="4000"/>
              <a:t>7.1.Atención tutorial</a:t>
            </a:r>
            <a:endParaRPr/>
          </a:p>
          <a:p>
            <a:pPr marL="0" lvl="0" indent="0" algn="l" rtl="0">
              <a:spcBef>
                <a:spcPts val="200"/>
              </a:spcBef>
              <a:spcAft>
                <a:spcPts val="0"/>
              </a:spcAft>
              <a:buClr>
                <a:schemeClr val="dk1"/>
              </a:buClr>
              <a:buSzPct val="100000"/>
              <a:buNone/>
            </a:pPr>
            <a:r>
              <a:rPr lang="es-ES" sz="4000"/>
              <a:t>7.2.Entrevistas con el profesorado</a:t>
            </a:r>
            <a:endParaRPr/>
          </a:p>
          <a:p>
            <a:pPr marL="0" lvl="0" indent="0" algn="l" rtl="0">
              <a:spcBef>
                <a:spcPts val="200"/>
              </a:spcBef>
              <a:spcAft>
                <a:spcPts val="0"/>
              </a:spcAft>
              <a:buClr>
                <a:schemeClr val="dk1"/>
              </a:buClr>
              <a:buSzPct val="100000"/>
              <a:buNone/>
            </a:pPr>
            <a:r>
              <a:rPr lang="es-ES" sz="4000"/>
              <a:t>7.3.Gratuidad de libros</a:t>
            </a:r>
            <a:endParaRPr/>
          </a:p>
          <a:p>
            <a:pPr marL="0" lvl="0" indent="0" algn="l" rtl="0">
              <a:spcBef>
                <a:spcPts val="200"/>
              </a:spcBef>
              <a:spcAft>
                <a:spcPts val="0"/>
              </a:spcAft>
              <a:buClr>
                <a:schemeClr val="dk1"/>
              </a:buClr>
              <a:buSzPct val="100000"/>
              <a:buNone/>
            </a:pPr>
            <a:r>
              <a:rPr lang="es-ES" sz="4000"/>
              <a:t>7.4.Plan de Acción Tutorial: Orientación profesional en 3º y 4º de ESO y fechas de preinscripciones.</a:t>
            </a:r>
            <a:endParaRPr/>
          </a:p>
          <a:p>
            <a:pPr marL="0" lvl="0" indent="0" algn="l" rtl="0">
              <a:spcBef>
                <a:spcPts val="200"/>
              </a:spcBef>
              <a:spcAft>
                <a:spcPts val="0"/>
              </a:spcAft>
              <a:buClr>
                <a:schemeClr val="dk1"/>
              </a:buClr>
              <a:buSzPct val="100000"/>
              <a:buNone/>
            </a:pPr>
            <a:r>
              <a:rPr lang="es-ES" sz="4000"/>
              <a:t>7.5.Compromisos educativos y Compromisos de convivencia</a:t>
            </a:r>
            <a:endParaRPr/>
          </a:p>
          <a:p>
            <a:pPr marL="0" lvl="0" indent="0" algn="l" rtl="0">
              <a:spcBef>
                <a:spcPts val="200"/>
              </a:spcBef>
              <a:spcAft>
                <a:spcPts val="0"/>
              </a:spcAft>
              <a:buClr>
                <a:schemeClr val="dk1"/>
              </a:buClr>
              <a:buSzPct val="100000"/>
              <a:buNone/>
            </a:pPr>
            <a:r>
              <a:rPr lang="es-ES" sz="4000" b="1"/>
              <a:t>7.Aspectos relevantes de la Evaluación:</a:t>
            </a:r>
            <a:endParaRPr/>
          </a:p>
          <a:p>
            <a:pPr marL="0" lvl="0" indent="0" algn="l" rtl="0">
              <a:spcBef>
                <a:spcPts val="200"/>
              </a:spcBef>
              <a:spcAft>
                <a:spcPts val="0"/>
              </a:spcAft>
              <a:buClr>
                <a:schemeClr val="dk1"/>
              </a:buClr>
              <a:buSzPct val="100000"/>
              <a:buNone/>
            </a:pPr>
            <a:r>
              <a:rPr lang="es-ES" sz="4000"/>
              <a:t>8.1.Información de la Evolución escolar del alumnado (entrevistas telefónicas y telemáticas)</a:t>
            </a:r>
            <a:endParaRPr/>
          </a:p>
          <a:p>
            <a:pPr marL="0" lvl="0" indent="0" algn="l" rtl="0">
              <a:spcBef>
                <a:spcPts val="200"/>
              </a:spcBef>
              <a:spcAft>
                <a:spcPts val="0"/>
              </a:spcAft>
              <a:buClr>
                <a:schemeClr val="dk1"/>
              </a:buClr>
              <a:buSzPct val="100000"/>
              <a:buNone/>
            </a:pPr>
            <a:r>
              <a:rPr lang="es-ES" sz="4000"/>
              <a:t>8.2.Copia de exámenes</a:t>
            </a:r>
            <a:endParaRPr/>
          </a:p>
          <a:p>
            <a:pPr marL="0" lvl="0" indent="0" algn="l" rtl="0">
              <a:spcBef>
                <a:spcPts val="200"/>
              </a:spcBef>
              <a:spcAft>
                <a:spcPts val="0"/>
              </a:spcAft>
              <a:buClr>
                <a:schemeClr val="dk1"/>
              </a:buClr>
              <a:buSzPct val="100000"/>
              <a:buNone/>
            </a:pPr>
            <a:r>
              <a:rPr lang="es-ES" sz="4000"/>
              <a:t>8.3.Tareas escolares</a:t>
            </a:r>
            <a:endParaRPr/>
          </a:p>
          <a:p>
            <a:pPr marL="0" lvl="0" indent="0" algn="l" rtl="0">
              <a:spcBef>
                <a:spcPts val="200"/>
              </a:spcBef>
              <a:spcAft>
                <a:spcPts val="0"/>
              </a:spcAft>
              <a:buClr>
                <a:schemeClr val="dk1"/>
              </a:buClr>
              <a:buSzPct val="100000"/>
              <a:buNone/>
            </a:pPr>
            <a:r>
              <a:rPr lang="es-ES" sz="4000"/>
              <a:t>8.4.</a:t>
            </a:r>
            <a:r>
              <a:rPr lang="es-ES" sz="4000">
                <a:solidFill>
                  <a:srgbClr val="000000"/>
                </a:solidFill>
              </a:rPr>
              <a:t> Recuperación de las </a:t>
            </a:r>
            <a:r>
              <a:rPr lang="es-ES" sz="4000" b="1">
                <a:solidFill>
                  <a:srgbClr val="000000"/>
                </a:solidFill>
              </a:rPr>
              <a:t>materias no superadas en cursos anteriores </a:t>
            </a:r>
            <a:r>
              <a:rPr lang="es-ES" sz="4000">
                <a:solidFill>
                  <a:srgbClr val="000000"/>
                </a:solidFill>
              </a:rPr>
              <a:t>(información en el tablón de anuncios de la clase y en la web del centro).</a:t>
            </a:r>
            <a:endParaRPr/>
          </a:p>
          <a:p>
            <a:pPr marL="0" lvl="0" indent="0" algn="l" rtl="0">
              <a:spcBef>
                <a:spcPts val="200"/>
              </a:spcBef>
              <a:spcAft>
                <a:spcPts val="0"/>
              </a:spcAft>
              <a:buClr>
                <a:srgbClr val="000000"/>
              </a:buClr>
              <a:buSzPct val="100000"/>
              <a:buNone/>
            </a:pPr>
            <a:r>
              <a:rPr lang="es-ES" sz="4000">
                <a:solidFill>
                  <a:srgbClr val="000000"/>
                </a:solidFill>
              </a:rPr>
              <a:t>8.5. Criterios de </a:t>
            </a:r>
            <a:r>
              <a:rPr lang="es-ES" sz="4000" b="1">
                <a:solidFill>
                  <a:srgbClr val="000000"/>
                </a:solidFill>
              </a:rPr>
              <a:t>promoción </a:t>
            </a:r>
            <a:r>
              <a:rPr lang="es-ES" sz="4000">
                <a:solidFill>
                  <a:srgbClr val="000000"/>
                </a:solidFill>
              </a:rPr>
              <a:t>del alumnado (LOMLOE).</a:t>
            </a:r>
            <a:endParaRPr sz="4000">
              <a:solidFill>
                <a:srgbClr val="000000"/>
              </a:solidFill>
            </a:endParaRPr>
          </a:p>
          <a:p>
            <a:pPr marL="0" lvl="0" indent="0" algn="l" rtl="0">
              <a:spcBef>
                <a:spcPts val="200"/>
              </a:spcBef>
              <a:spcAft>
                <a:spcPts val="0"/>
              </a:spcAft>
              <a:buClr>
                <a:srgbClr val="000000"/>
              </a:buClr>
              <a:buSzPct val="100000"/>
              <a:buNone/>
            </a:pPr>
            <a:r>
              <a:rPr lang="es-ES" sz="4000">
                <a:solidFill>
                  <a:srgbClr val="000000"/>
                </a:solidFill>
              </a:rPr>
              <a:t>8.6.Criterios de </a:t>
            </a:r>
            <a:r>
              <a:rPr lang="es-ES" sz="4000" b="1">
                <a:solidFill>
                  <a:srgbClr val="000000"/>
                </a:solidFill>
              </a:rPr>
              <a:t>titulación</a:t>
            </a:r>
            <a:r>
              <a:rPr lang="es-ES" sz="4000">
                <a:solidFill>
                  <a:srgbClr val="000000"/>
                </a:solidFill>
              </a:rPr>
              <a:t> (LOMLOE).</a:t>
            </a:r>
            <a:endParaRPr sz="4000">
              <a:solidFill>
                <a:srgbClr val="000000"/>
              </a:solidFill>
            </a:endParaRPr>
          </a:p>
          <a:p>
            <a:pPr marL="0" lvl="0" indent="0" algn="l" rtl="0">
              <a:spcBef>
                <a:spcPts val="200"/>
              </a:spcBef>
              <a:spcAft>
                <a:spcPts val="0"/>
              </a:spcAft>
              <a:buClr>
                <a:srgbClr val="000000"/>
              </a:buClr>
              <a:buSzPct val="100000"/>
              <a:buNone/>
            </a:pPr>
            <a:r>
              <a:rPr lang="es-ES" sz="4000" b="1">
                <a:solidFill>
                  <a:srgbClr val="000000"/>
                </a:solidFill>
              </a:rPr>
              <a:t>8.Aspectos relevantes de la convivencia:</a:t>
            </a:r>
            <a:endParaRPr/>
          </a:p>
          <a:p>
            <a:pPr marL="0" lvl="0" indent="0" algn="l" rtl="0">
              <a:spcBef>
                <a:spcPts val="200"/>
              </a:spcBef>
              <a:spcAft>
                <a:spcPts val="0"/>
              </a:spcAft>
              <a:buClr>
                <a:srgbClr val="000000"/>
              </a:buClr>
              <a:buSzPct val="100000"/>
              <a:buNone/>
            </a:pPr>
            <a:r>
              <a:rPr lang="es-ES" sz="4000">
                <a:solidFill>
                  <a:srgbClr val="000000"/>
                </a:solidFill>
              </a:rPr>
              <a:t>9.1.Plan de Convivencia del Centro</a:t>
            </a:r>
            <a:endParaRPr/>
          </a:p>
          <a:p>
            <a:pPr marL="0" lvl="0" indent="0" algn="l" rtl="0">
              <a:spcBef>
                <a:spcPts val="200"/>
              </a:spcBef>
              <a:spcAft>
                <a:spcPts val="0"/>
              </a:spcAft>
              <a:buClr>
                <a:srgbClr val="000000"/>
              </a:buClr>
              <a:buSzPct val="100000"/>
              <a:buNone/>
            </a:pPr>
            <a:r>
              <a:rPr lang="es-ES" sz="4000">
                <a:solidFill>
                  <a:srgbClr val="000000"/>
                </a:solidFill>
              </a:rPr>
              <a:t>9.2.Compromisos de convivencia</a:t>
            </a:r>
            <a:endParaRPr/>
          </a:p>
          <a:p>
            <a:pPr marL="0" lvl="0" indent="0" algn="l" rtl="0">
              <a:spcBef>
                <a:spcPts val="200"/>
              </a:spcBef>
              <a:spcAft>
                <a:spcPts val="0"/>
              </a:spcAft>
              <a:buClr>
                <a:srgbClr val="000000"/>
              </a:buClr>
              <a:buSzPct val="100000"/>
              <a:buNone/>
            </a:pPr>
            <a:r>
              <a:rPr lang="es-ES" sz="4000">
                <a:solidFill>
                  <a:srgbClr val="000000"/>
                </a:solidFill>
              </a:rPr>
              <a:t>9.3.Aula de convivencia</a:t>
            </a:r>
            <a:endParaRPr/>
          </a:p>
          <a:p>
            <a:pPr marL="0" lvl="0" indent="0" algn="l" rtl="0">
              <a:spcBef>
                <a:spcPts val="200"/>
              </a:spcBef>
              <a:spcAft>
                <a:spcPts val="0"/>
              </a:spcAft>
              <a:buClr>
                <a:srgbClr val="000000"/>
              </a:buClr>
              <a:buSzPct val="100000"/>
              <a:buNone/>
            </a:pPr>
            <a:r>
              <a:rPr lang="es-ES" sz="4000">
                <a:solidFill>
                  <a:srgbClr val="000000"/>
                </a:solidFill>
              </a:rPr>
              <a:t>9.4.Intranet</a:t>
            </a:r>
            <a:endParaRPr/>
          </a:p>
          <a:p>
            <a:pPr marL="0" lvl="0" indent="0" algn="l" rtl="0">
              <a:spcBef>
                <a:spcPts val="200"/>
              </a:spcBef>
              <a:spcAft>
                <a:spcPts val="0"/>
              </a:spcAft>
              <a:buClr>
                <a:srgbClr val="000000"/>
              </a:buClr>
              <a:buSzPct val="100000"/>
              <a:buNone/>
            </a:pPr>
            <a:r>
              <a:rPr lang="es-ES" sz="4000">
                <a:solidFill>
                  <a:srgbClr val="000000"/>
                </a:solidFill>
              </a:rPr>
              <a:t>9.5.Absentismo y faltas de puntualidad</a:t>
            </a:r>
            <a:endParaRPr/>
          </a:p>
          <a:p>
            <a:pPr marL="0" lvl="0" indent="0" algn="l" rtl="0">
              <a:spcBef>
                <a:spcPts val="200"/>
              </a:spcBef>
              <a:spcAft>
                <a:spcPts val="0"/>
              </a:spcAft>
              <a:buClr>
                <a:srgbClr val="000000"/>
              </a:buClr>
              <a:buSzPct val="100000"/>
              <a:buNone/>
            </a:pPr>
            <a:r>
              <a:rPr lang="es-ES" sz="4000">
                <a:solidFill>
                  <a:srgbClr val="000000"/>
                </a:solidFill>
              </a:rPr>
              <a:t>9.6.Teléfonos móviles</a:t>
            </a:r>
            <a:endParaRPr/>
          </a:p>
          <a:p>
            <a:pPr marL="0" lvl="0" indent="0" algn="l" rtl="0">
              <a:spcBef>
                <a:spcPts val="200"/>
              </a:spcBef>
              <a:spcAft>
                <a:spcPts val="0"/>
              </a:spcAft>
              <a:buClr>
                <a:srgbClr val="000000"/>
              </a:buClr>
              <a:buSzPct val="100000"/>
              <a:buNone/>
            </a:pPr>
            <a:r>
              <a:rPr lang="es-ES" sz="4000">
                <a:solidFill>
                  <a:srgbClr val="000000"/>
                </a:solidFill>
              </a:rPr>
              <a:t>9.7.Propuesta de candidatos/candidatas, para la elección del delegado/delegada de familias (Acta del delegado/delegada de familias)</a:t>
            </a:r>
            <a:endParaRPr sz="4000">
              <a:solidFill>
                <a:srgbClr val="000000"/>
              </a:solidFill>
            </a:endParaRPr>
          </a:p>
          <a:p>
            <a:pPr marL="0" lvl="0" indent="0" algn="l" rtl="0">
              <a:spcBef>
                <a:spcPts val="100"/>
              </a:spcBef>
              <a:spcAft>
                <a:spcPts val="0"/>
              </a:spcAft>
              <a:buClr>
                <a:schemeClr val="dk1"/>
              </a:buClr>
              <a:buSzPct val="100000"/>
              <a:buNone/>
            </a:pPr>
            <a:endParaRPr sz="2000"/>
          </a:p>
          <a:p>
            <a:pPr marL="0" lvl="0" indent="0" algn="l" rtl="0">
              <a:spcBef>
                <a:spcPts val="160"/>
              </a:spcBef>
              <a:spcAft>
                <a:spcPts val="0"/>
              </a:spcAft>
              <a:buClr>
                <a:schemeClr val="dk1"/>
              </a:buClr>
              <a:buSzPct val="100000"/>
              <a:buNone/>
            </a:pPr>
            <a:r>
              <a:rPr lang="es-ES"/>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70C0"/>
              </a:buClr>
              <a:buSzPts val="2400"/>
              <a:buFont typeface="Calibri"/>
              <a:buNone/>
            </a:pPr>
            <a:r>
              <a:rPr lang="es-ES" sz="2400">
                <a:solidFill>
                  <a:srgbClr val="0070C0"/>
                </a:solidFill>
              </a:rPr>
              <a:t>PROGRAMACIONES DIDÁCTICAS TRAS LA EVALUACIÓN INICIAL</a:t>
            </a:r>
            <a:endParaRPr sz="2400">
              <a:solidFill>
                <a:srgbClr val="0070C0"/>
              </a:solidFill>
            </a:endParaRPr>
          </a:p>
        </p:txBody>
      </p:sp>
      <p:sp>
        <p:nvSpPr>
          <p:cNvPr id="98" name="Google Shape;98;p3"/>
          <p:cNvSpPr txBox="1">
            <a:spLocks noGrp="1"/>
          </p:cNvSpPr>
          <p:nvPr>
            <p:ph type="body" idx="1"/>
          </p:nvPr>
        </p:nvSpPr>
        <p:spPr>
          <a:xfrm>
            <a:off x="457200" y="1268760"/>
            <a:ext cx="8229600" cy="4857403"/>
          </a:xfrm>
          <a:prstGeom prst="rect">
            <a:avLst/>
          </a:prstGeom>
          <a:noFill/>
          <a:ln>
            <a:noFill/>
          </a:ln>
        </p:spPr>
        <p:txBody>
          <a:bodyPr spcFirstLastPara="1" wrap="square" lIns="91425" tIns="45700" rIns="91425" bIns="45700" anchor="t" anchorCtr="0">
            <a:normAutofit fontScale="32500" lnSpcReduction="20000"/>
          </a:bodyPr>
          <a:lstStyle/>
          <a:p>
            <a:pPr marL="342900" lvl="0" indent="-342900" algn="l" rtl="0">
              <a:spcBef>
                <a:spcPts val="0"/>
              </a:spcBef>
              <a:spcAft>
                <a:spcPts val="0"/>
              </a:spcAft>
              <a:buClr>
                <a:schemeClr val="dk1"/>
              </a:buClr>
              <a:buSzPct val="100000"/>
              <a:buFont typeface="Calibri"/>
              <a:buChar char="-"/>
            </a:pPr>
            <a:r>
              <a:rPr lang="es-ES" sz="4800"/>
              <a:t>Al inicio de cada curso, durante el primer mes del correspondiente curso escolar, el equipo docente realizará una evaluación inicial del alumnado, con el fin de conocer y valorar la situación inicial de sus alumnos y alumnas en cuanto al nivel de desarrollo de las competencias clave y el dominio de los contenidos de las áreas de la etapa que en cada caso corresponda. Los resultados de esta evaluación no figurarán como calificación en los documentos oficiales de evaluación. </a:t>
            </a:r>
            <a:endParaRPr sz="4800"/>
          </a:p>
          <a:p>
            <a:pPr marL="342900" lvl="0" indent="-243840" algn="l" rtl="0">
              <a:spcBef>
                <a:spcPts val="312"/>
              </a:spcBef>
              <a:spcAft>
                <a:spcPts val="0"/>
              </a:spcAft>
              <a:buClr>
                <a:schemeClr val="dk1"/>
              </a:buClr>
              <a:buSzPct val="100000"/>
              <a:buFont typeface="Calibri"/>
              <a:buNone/>
            </a:pPr>
            <a:endParaRPr sz="4800"/>
          </a:p>
          <a:p>
            <a:pPr marL="342900" lvl="0" indent="-342900" algn="l" rtl="0">
              <a:spcBef>
                <a:spcPts val="312"/>
              </a:spcBef>
              <a:spcAft>
                <a:spcPts val="0"/>
              </a:spcAft>
              <a:buClr>
                <a:schemeClr val="dk1"/>
              </a:buClr>
              <a:buSzPct val="100000"/>
              <a:buFont typeface="Calibri"/>
              <a:buChar char="-"/>
            </a:pPr>
            <a:r>
              <a:rPr lang="es-ES" sz="4800"/>
              <a:t>En este mismo periodo, con el fin de conocer la evolución educativa de cada alumno o alumna y, en su caso, las medidas educativas adoptadas, el tutor o la tutora de cada grupo analizará los resultados obtenidos por el alumnado en el curso anterior.</a:t>
            </a:r>
            <a:endParaRPr/>
          </a:p>
          <a:p>
            <a:pPr marL="342900" lvl="0" indent="-243840" algn="l" rtl="0">
              <a:spcBef>
                <a:spcPts val="312"/>
              </a:spcBef>
              <a:spcAft>
                <a:spcPts val="0"/>
              </a:spcAft>
              <a:buClr>
                <a:schemeClr val="dk1"/>
              </a:buClr>
              <a:buSzPct val="100000"/>
              <a:buFont typeface="Calibri"/>
              <a:buNone/>
            </a:pPr>
            <a:endParaRPr sz="4800"/>
          </a:p>
          <a:p>
            <a:pPr marL="342900" lvl="0" indent="-342900" algn="l" rtl="0">
              <a:spcBef>
                <a:spcPts val="312"/>
              </a:spcBef>
              <a:spcAft>
                <a:spcPts val="0"/>
              </a:spcAft>
              <a:buClr>
                <a:schemeClr val="dk1"/>
              </a:buClr>
              <a:buSzPct val="100000"/>
              <a:buFont typeface="Calibri"/>
              <a:buChar char="-"/>
            </a:pPr>
            <a:r>
              <a:rPr lang="es-ES" sz="4800"/>
              <a:t> Al término de este periodo, se convocará una sesión de evaluación con objeto de analizar y compartir por parte del equipo docente las conclusiones de esta evaluación, que tendrán carácter orientador y serán el punto de referencia para la toma de decisiones relativas a la elaboración de las programaciones didácticas y al desarrollo del currículo, para su adecuación a las características y conocimientos del alumnado (Fecha 5 y 6 de octubre)</a:t>
            </a:r>
            <a:endParaRPr/>
          </a:p>
          <a:p>
            <a:pPr marL="342900" lvl="0" indent="-243840" algn="l" rtl="0">
              <a:spcBef>
                <a:spcPts val="312"/>
              </a:spcBef>
              <a:spcAft>
                <a:spcPts val="0"/>
              </a:spcAft>
              <a:buClr>
                <a:schemeClr val="dk1"/>
              </a:buClr>
              <a:buSzPct val="100000"/>
              <a:buFont typeface="Calibri"/>
              <a:buNone/>
            </a:pPr>
            <a:endParaRPr sz="4800"/>
          </a:p>
          <a:p>
            <a:pPr marL="342900" lvl="0" indent="-342900" algn="l" rtl="0">
              <a:spcBef>
                <a:spcPts val="312"/>
              </a:spcBef>
              <a:spcAft>
                <a:spcPts val="0"/>
              </a:spcAft>
              <a:buClr>
                <a:schemeClr val="dk1"/>
              </a:buClr>
              <a:buSzPct val="100000"/>
              <a:buFont typeface="Calibri"/>
              <a:buChar char="-"/>
            </a:pPr>
            <a:r>
              <a:rPr lang="es-ES" sz="4800"/>
              <a:t>- El equipo docente, con el asesoramiento del equipo de orientación educativa, realizará la propuesta y adoptará las medidas educativas de atención a la diversidad para el alumnado que las precise.</a:t>
            </a:r>
            <a:endParaRPr sz="45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4"/>
          <p:cNvSpPr txBox="1">
            <a:spLocks noGrp="1"/>
          </p:cNvSpPr>
          <p:nvPr>
            <p:ph type="title"/>
          </p:nvPr>
        </p:nvSpPr>
        <p:spPr>
          <a:xfrm>
            <a:off x="457200" y="274638"/>
            <a:ext cx="8229600" cy="850106"/>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B0F0"/>
              </a:buClr>
              <a:buSzPts val="2800"/>
              <a:buFont typeface="Calibri"/>
              <a:buNone/>
            </a:pPr>
            <a:r>
              <a:rPr lang="es-ES" sz="2800">
                <a:solidFill>
                  <a:srgbClr val="00B0F0"/>
                </a:solidFill>
              </a:rPr>
              <a:t>PROTOCOLO DE SANIDAD ACTUALIZADO</a:t>
            </a:r>
            <a:endParaRPr sz="2800">
              <a:solidFill>
                <a:srgbClr val="00B0F0"/>
              </a:solidFill>
            </a:endParaRPr>
          </a:p>
        </p:txBody>
      </p:sp>
      <p:sp>
        <p:nvSpPr>
          <p:cNvPr id="104" name="Google Shape;104;p4"/>
          <p:cNvSpPr txBox="1">
            <a:spLocks noGrp="1"/>
          </p:cNvSpPr>
          <p:nvPr>
            <p:ph type="body" idx="1"/>
          </p:nvPr>
        </p:nvSpPr>
        <p:spPr>
          <a:xfrm>
            <a:off x="457200" y="1052736"/>
            <a:ext cx="8229600" cy="5805264"/>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Clr>
                <a:schemeClr val="dk1"/>
              </a:buClr>
              <a:buSzPct val="100000"/>
              <a:buNone/>
            </a:pPr>
            <a:r>
              <a:rPr lang="es-ES" sz="1400" b="1"/>
              <a:t>CONCEPTOS</a:t>
            </a:r>
            <a:endParaRPr/>
          </a:p>
          <a:p>
            <a:pPr marL="0" lvl="0" indent="0" algn="l" rtl="0">
              <a:spcBef>
                <a:spcPts val="259"/>
              </a:spcBef>
              <a:spcAft>
                <a:spcPts val="0"/>
              </a:spcAft>
              <a:buClr>
                <a:schemeClr val="dk1"/>
              </a:buClr>
              <a:buSzPct val="100000"/>
              <a:buNone/>
            </a:pPr>
            <a:endParaRPr sz="1400" b="1"/>
          </a:p>
          <a:p>
            <a:pPr marL="0" lvl="0" indent="0" algn="l" rtl="0">
              <a:spcBef>
                <a:spcPts val="259"/>
              </a:spcBef>
              <a:spcAft>
                <a:spcPts val="0"/>
              </a:spcAft>
              <a:buClr>
                <a:schemeClr val="dk1"/>
              </a:buClr>
              <a:buSzPct val="100000"/>
              <a:buNone/>
            </a:pPr>
            <a:r>
              <a:rPr lang="es-ES" sz="1400"/>
              <a:t>2.1.CASO SOSPECHOSO: cualquier persona con un cuadro clínico de infección respiratoria aguda de aparición súbita de cualquier gravedad que cursa, entre otros, con fiebre, tos o sensación de falta de aire.</a:t>
            </a:r>
            <a:endParaRPr/>
          </a:p>
          <a:p>
            <a:pPr marL="0" lvl="0" indent="0" algn="l" rtl="0">
              <a:spcBef>
                <a:spcPts val="259"/>
              </a:spcBef>
              <a:spcAft>
                <a:spcPts val="0"/>
              </a:spcAft>
              <a:buClr>
                <a:schemeClr val="dk1"/>
              </a:buClr>
              <a:buSzPct val="100000"/>
              <a:buNone/>
            </a:pPr>
            <a:r>
              <a:rPr lang="es-ES" sz="1400"/>
              <a:t>2.2.CASO CONFIRMADO: Persona que cumple criterio clínico de caso sospechoso y con prueba diagnóstica de infección (PDIA) activa positiva.</a:t>
            </a:r>
            <a:endParaRPr/>
          </a:p>
          <a:p>
            <a:pPr marL="0" lvl="0" indent="0" algn="l" rtl="0">
              <a:spcBef>
                <a:spcPts val="259"/>
              </a:spcBef>
              <a:spcAft>
                <a:spcPts val="0"/>
              </a:spcAft>
              <a:buClr>
                <a:schemeClr val="dk1"/>
              </a:buClr>
              <a:buSzPct val="100000"/>
              <a:buNone/>
            </a:pPr>
            <a:r>
              <a:rPr lang="es-ES" sz="1400"/>
              <a:t>2.3. CONTACTO ESTRECHO: </a:t>
            </a:r>
            <a:endParaRPr/>
          </a:p>
          <a:p>
            <a:pPr marL="0" lvl="0" indent="0" algn="l" rtl="0">
              <a:spcBef>
                <a:spcPts val="259"/>
              </a:spcBef>
              <a:spcAft>
                <a:spcPts val="0"/>
              </a:spcAft>
              <a:buClr>
                <a:schemeClr val="dk1"/>
              </a:buClr>
              <a:buSzPct val="100000"/>
              <a:buNone/>
            </a:pPr>
            <a:r>
              <a:rPr lang="es-ES" sz="1400"/>
              <a:t>-Cualquier alumno que haya compartido espacio con el caso confirmado a una distancia &lt;2 metros alrededor del caso durante más de 15 minutos salvo que se haya hecho un</a:t>
            </a:r>
            <a:endParaRPr/>
          </a:p>
          <a:p>
            <a:pPr marL="0" lvl="0" indent="0" algn="l" rtl="0">
              <a:spcBef>
                <a:spcPts val="259"/>
              </a:spcBef>
              <a:spcAft>
                <a:spcPts val="0"/>
              </a:spcAft>
              <a:buClr>
                <a:schemeClr val="dk1"/>
              </a:buClr>
              <a:buSzPct val="100000"/>
              <a:buNone/>
            </a:pPr>
            <a:r>
              <a:rPr lang="es-ES" sz="1400"/>
              <a:t>uso adecuado de la mascarilla. </a:t>
            </a:r>
            <a:endParaRPr/>
          </a:p>
          <a:p>
            <a:pPr marL="0" lvl="0" indent="0" algn="l" rtl="0">
              <a:spcBef>
                <a:spcPts val="259"/>
              </a:spcBef>
              <a:spcAft>
                <a:spcPts val="0"/>
              </a:spcAft>
              <a:buClr>
                <a:schemeClr val="dk1"/>
              </a:buClr>
              <a:buSzPct val="100000"/>
              <a:buNone/>
            </a:pPr>
            <a:r>
              <a:rPr lang="es-ES" sz="1400"/>
              <a:t>-Los convivientes serán considerados contacto estrecho</a:t>
            </a:r>
            <a:endParaRPr/>
          </a:p>
          <a:p>
            <a:pPr marL="0" lvl="0" indent="0" algn="l" rtl="0">
              <a:spcBef>
                <a:spcPts val="259"/>
              </a:spcBef>
              <a:spcAft>
                <a:spcPts val="0"/>
              </a:spcAft>
              <a:buClr>
                <a:schemeClr val="dk1"/>
              </a:buClr>
              <a:buSzPct val="100000"/>
              <a:buNone/>
            </a:pPr>
            <a:r>
              <a:rPr lang="es-ES" sz="1400"/>
              <a:t>-Cualquier profesional del centro educativo, profesor u otro trabajador, que haya compartido espacio con un caso confirmado a una distancia &lt; 2 metros del caso, sin la utilización correcta de la mascarilla durante más de 15 minutos.</a:t>
            </a:r>
            <a:endParaRPr/>
          </a:p>
          <a:p>
            <a:pPr marL="0" lvl="0" indent="0" algn="l" rtl="0">
              <a:spcBef>
                <a:spcPts val="259"/>
              </a:spcBef>
              <a:spcAft>
                <a:spcPts val="0"/>
              </a:spcAft>
              <a:buClr>
                <a:schemeClr val="dk1"/>
              </a:buClr>
              <a:buSzPct val="100000"/>
              <a:buNone/>
            </a:pPr>
            <a:endParaRPr sz="1400"/>
          </a:p>
          <a:p>
            <a:pPr marL="0" lvl="0" indent="0" algn="l" rtl="0">
              <a:spcBef>
                <a:spcPts val="259"/>
              </a:spcBef>
              <a:spcAft>
                <a:spcPts val="0"/>
              </a:spcAft>
              <a:buClr>
                <a:schemeClr val="dk1"/>
              </a:buClr>
              <a:buSzPct val="100000"/>
              <a:buNone/>
            </a:pPr>
            <a:r>
              <a:rPr lang="es-ES" sz="1400" b="1"/>
              <a:t>GESTIÓN DE CASOS: ACTUACIONES ANTE SOSPECHA Y CONFIRMACIÓN</a:t>
            </a:r>
            <a:endParaRPr/>
          </a:p>
          <a:p>
            <a:pPr marL="0" lvl="0" indent="0" algn="l" rtl="0">
              <a:spcBef>
                <a:spcPts val="259"/>
              </a:spcBef>
              <a:spcAft>
                <a:spcPts val="0"/>
              </a:spcAft>
              <a:buClr>
                <a:schemeClr val="dk1"/>
              </a:buClr>
              <a:buSzPct val="100000"/>
              <a:buNone/>
            </a:pPr>
            <a:r>
              <a:rPr lang="es-ES" sz="1400"/>
              <a:t>ANTES DE SALIR DE CASA.</a:t>
            </a:r>
            <a:endParaRPr/>
          </a:p>
          <a:p>
            <a:pPr marL="0" lvl="0" indent="0" algn="l" rtl="0">
              <a:spcBef>
                <a:spcPts val="259"/>
              </a:spcBef>
              <a:spcAft>
                <a:spcPts val="0"/>
              </a:spcAft>
              <a:buClr>
                <a:schemeClr val="dk1"/>
              </a:buClr>
              <a:buSzPct val="100000"/>
              <a:buNone/>
            </a:pPr>
            <a:r>
              <a:rPr lang="es-ES" sz="1400"/>
              <a:t>-Los progenitores y/o tutores deben conocer la importancia de no llevar a los niños con síntomas</a:t>
            </a:r>
            <a:endParaRPr/>
          </a:p>
          <a:p>
            <a:pPr marL="0" lvl="0" indent="0" algn="l" rtl="0">
              <a:spcBef>
                <a:spcPts val="259"/>
              </a:spcBef>
              <a:spcAft>
                <a:spcPts val="0"/>
              </a:spcAft>
              <a:buClr>
                <a:schemeClr val="dk1"/>
              </a:buClr>
              <a:buSzPct val="100000"/>
              <a:buNone/>
            </a:pPr>
            <a:r>
              <a:rPr lang="es-ES" sz="1400"/>
              <a:t>al centro o servicio educativo, de informar al centro de la aparición de cualquier caso de COVID-19 en el entorno familiar del niño y de informar al centro de cualquier incidencia relacionada con el alumno.</a:t>
            </a:r>
            <a:endParaRPr/>
          </a:p>
          <a:p>
            <a:pPr marL="0" lvl="0" indent="0" algn="l" rtl="0">
              <a:spcBef>
                <a:spcPts val="259"/>
              </a:spcBef>
              <a:spcAft>
                <a:spcPts val="0"/>
              </a:spcAft>
              <a:buClr>
                <a:schemeClr val="dk1"/>
              </a:buClr>
              <a:buSzPct val="100000"/>
              <a:buNone/>
            </a:pPr>
            <a:r>
              <a:rPr lang="es-ES" sz="1400"/>
              <a:t>-Se indicará a las familias que no pueden acudir al centro los niños/as con síntomas compatibles</a:t>
            </a:r>
            <a:endParaRPr/>
          </a:p>
          <a:p>
            <a:pPr marL="0" lvl="0" indent="0" algn="l" rtl="0">
              <a:spcBef>
                <a:spcPts val="259"/>
              </a:spcBef>
              <a:spcAft>
                <a:spcPts val="0"/>
              </a:spcAft>
              <a:buClr>
                <a:schemeClr val="dk1"/>
              </a:buClr>
              <a:buSzPct val="100000"/>
              <a:buNone/>
            </a:pPr>
            <a:r>
              <a:rPr lang="es-ES" sz="1400"/>
              <a:t>con COVID-19 o diagnosticados de COVID-19, o que se encuentren en período de cuarentena</a:t>
            </a:r>
            <a:endParaRPr/>
          </a:p>
          <a:p>
            <a:pPr marL="0" lvl="0" indent="0" algn="l" rtl="0">
              <a:spcBef>
                <a:spcPts val="259"/>
              </a:spcBef>
              <a:spcAft>
                <a:spcPts val="0"/>
              </a:spcAft>
              <a:buClr>
                <a:schemeClr val="dk1"/>
              </a:buClr>
              <a:buSzPct val="100000"/>
              <a:buNone/>
            </a:pPr>
            <a:r>
              <a:rPr lang="es-ES" sz="1400"/>
              <a:t>domiciliaria por haber tenido contacto estrecho con alguna persona con síntomas o diagnosticado.</a:t>
            </a:r>
            <a:endParaRPr/>
          </a:p>
          <a:p>
            <a:pPr marL="0" lvl="0" indent="0" algn="l" rtl="0">
              <a:spcBef>
                <a:spcPts val="259"/>
              </a:spcBef>
              <a:spcAft>
                <a:spcPts val="0"/>
              </a:spcAft>
              <a:buClr>
                <a:schemeClr val="dk1"/>
              </a:buClr>
              <a:buSzPct val="100000"/>
              <a:buNone/>
            </a:pPr>
            <a:r>
              <a:rPr lang="es-ES" sz="1400"/>
              <a:t>- En el caso de que el alumno/a fuera confirmado como caso COVID-19, sin demora, por la familia,</a:t>
            </a:r>
            <a:endParaRPr/>
          </a:p>
          <a:p>
            <a:pPr marL="0" lvl="0" indent="0" algn="l" rtl="0">
              <a:spcBef>
                <a:spcPts val="259"/>
              </a:spcBef>
              <a:spcAft>
                <a:spcPts val="0"/>
              </a:spcAft>
              <a:buClr>
                <a:schemeClr val="dk1"/>
              </a:buClr>
              <a:buSzPct val="100000"/>
              <a:buNone/>
            </a:pPr>
            <a:r>
              <a:rPr lang="es-ES" sz="1400"/>
              <a:t>se contactará e informará de ello al centro educativo.</a:t>
            </a:r>
            <a:endParaRPr/>
          </a:p>
          <a:p>
            <a:pPr marL="0" lvl="0" indent="0" algn="l" rtl="0">
              <a:spcBef>
                <a:spcPts val="259"/>
              </a:spcBef>
              <a:spcAft>
                <a:spcPts val="0"/>
              </a:spcAft>
              <a:buClr>
                <a:schemeClr val="dk1"/>
              </a:buClr>
              <a:buSzPct val="100000"/>
              <a:buNone/>
            </a:pPr>
            <a:r>
              <a:rPr lang="es-ES" sz="1400"/>
              <a:t>-El alumnado que presenta condiciones de salud que les hacen más vulnerables podrá acudir al centro, siempre que su condición clínica esté controlada y lo permita, y manteniendo medidas de protección de forma rigurosa.</a:t>
            </a:r>
            <a:endParaRPr sz="1400"/>
          </a:p>
          <a:p>
            <a:pPr marL="0" lvl="0" indent="0" algn="l" rtl="0">
              <a:spcBef>
                <a:spcPts val="259"/>
              </a:spcBef>
              <a:spcAft>
                <a:spcPts val="0"/>
              </a:spcAft>
              <a:buClr>
                <a:schemeClr val="dk1"/>
              </a:buClr>
              <a:buSzPct val="100000"/>
              <a:buNone/>
            </a:pPr>
            <a:endParaRPr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00"/>
              </a:buClr>
              <a:buSzPts val="2400"/>
              <a:buFont typeface="Calibri"/>
              <a:buNone/>
            </a:pPr>
            <a:r>
              <a:rPr lang="es-ES" sz="2400" b="1">
                <a:solidFill>
                  <a:srgbClr val="000000"/>
                </a:solidFill>
              </a:rPr>
              <a:t>EN EL CENTRO EDUCATIVO</a:t>
            </a:r>
            <a:endParaRPr sz="2400"/>
          </a:p>
        </p:txBody>
      </p:sp>
      <p:sp>
        <p:nvSpPr>
          <p:cNvPr id="110" name="Google Shape;110;p5"/>
          <p:cNvSpPr txBox="1">
            <a:spLocks noGrp="1"/>
          </p:cNvSpPr>
          <p:nvPr>
            <p:ph type="body" idx="1"/>
          </p:nvPr>
        </p:nvSpPr>
        <p:spPr>
          <a:xfrm>
            <a:off x="457200" y="1268760"/>
            <a:ext cx="8229600" cy="4857403"/>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Clr>
                <a:schemeClr val="dk1"/>
              </a:buClr>
              <a:buSzPts val="1400"/>
              <a:buNone/>
            </a:pPr>
            <a:r>
              <a:rPr lang="es-ES" sz="1400" b="1"/>
              <a:t>.  ACTUACIÓN ANTE UN CASO SOSPECHOSO</a:t>
            </a:r>
            <a:endParaRPr/>
          </a:p>
          <a:p>
            <a:pPr marL="0" lvl="0" indent="0" algn="l" rtl="0">
              <a:spcBef>
                <a:spcPts val="280"/>
              </a:spcBef>
              <a:spcAft>
                <a:spcPts val="0"/>
              </a:spcAft>
              <a:buClr>
                <a:schemeClr val="dk1"/>
              </a:buClr>
              <a:buSzPts val="1400"/>
              <a:buNone/>
            </a:pPr>
            <a:r>
              <a:rPr lang="es-ES" sz="1400"/>
              <a:t>-Cuando un alumno o alumna inicie síntomas o estos sean detectados por personal del centro durante</a:t>
            </a:r>
            <a:endParaRPr/>
          </a:p>
          <a:p>
            <a:pPr marL="0" lvl="0" indent="0" algn="l" rtl="0">
              <a:spcBef>
                <a:spcPts val="280"/>
              </a:spcBef>
              <a:spcAft>
                <a:spcPts val="0"/>
              </a:spcAft>
              <a:buClr>
                <a:schemeClr val="dk1"/>
              </a:buClr>
              <a:buSzPts val="1400"/>
              <a:buNone/>
            </a:pPr>
            <a:r>
              <a:rPr lang="es-ES" sz="1400"/>
              <a:t>la jornada escolar, se llevarán a un espacio, estancia o habitación separado, con normalidad sin</a:t>
            </a:r>
            <a:endParaRPr/>
          </a:p>
          <a:p>
            <a:pPr marL="0" lvl="0" indent="0" algn="l" rtl="0">
              <a:spcBef>
                <a:spcPts val="280"/>
              </a:spcBef>
              <a:spcAft>
                <a:spcPts val="0"/>
              </a:spcAft>
              <a:buClr>
                <a:schemeClr val="dk1"/>
              </a:buClr>
              <a:buSzPts val="1400"/>
              <a:buNone/>
            </a:pPr>
            <a:r>
              <a:rPr lang="es-ES" sz="1400"/>
              <a:t>estigmatizarla. Tanto el docente como el alumno deberán usar mascarilla.</a:t>
            </a:r>
            <a:endParaRPr/>
          </a:p>
          <a:p>
            <a:pPr marL="0" lvl="0" indent="0" algn="l" rtl="0">
              <a:spcBef>
                <a:spcPts val="280"/>
              </a:spcBef>
              <a:spcAft>
                <a:spcPts val="0"/>
              </a:spcAft>
              <a:buClr>
                <a:schemeClr val="dk1"/>
              </a:buClr>
              <a:buSzPts val="1400"/>
              <a:buNone/>
            </a:pPr>
            <a:r>
              <a:rPr lang="es-ES" sz="1400"/>
              <a:t>-El Coordinador Referente COVID-19 designado por el centro escolar o persona designada en caso de ausencias, se pondrá en contacto con el Referente Sanitario a través del sistema establecido y le facilitará los datos identificativos del alumno o alumna afectada.</a:t>
            </a:r>
            <a:endParaRPr/>
          </a:p>
          <a:p>
            <a:pPr marL="0" lvl="0" indent="0" algn="l" rtl="0">
              <a:spcBef>
                <a:spcPts val="280"/>
              </a:spcBef>
              <a:spcAft>
                <a:spcPts val="0"/>
              </a:spcAft>
              <a:buClr>
                <a:schemeClr val="dk1"/>
              </a:buClr>
              <a:buSzPts val="1400"/>
              <a:buNone/>
            </a:pPr>
            <a:r>
              <a:rPr lang="es-ES" sz="1400"/>
              <a:t>-Contactará con la familia o tutores legales del alumno o alumna, para que acudan</a:t>
            </a:r>
            <a:endParaRPr/>
          </a:p>
          <a:p>
            <a:pPr marL="0" lvl="0" indent="0" algn="l" rtl="0">
              <a:spcBef>
                <a:spcPts val="280"/>
              </a:spcBef>
              <a:spcAft>
                <a:spcPts val="0"/>
              </a:spcAft>
              <a:buClr>
                <a:schemeClr val="dk1"/>
              </a:buClr>
              <a:buSzPts val="1400"/>
              <a:buNone/>
            </a:pPr>
            <a:r>
              <a:rPr lang="es-ES" sz="1400"/>
              <a:t>al Centro para su recogida.</a:t>
            </a:r>
            <a:endParaRPr/>
          </a:p>
          <a:p>
            <a:pPr marL="0" lvl="0" indent="0" algn="l" rtl="0">
              <a:spcBef>
                <a:spcPts val="280"/>
              </a:spcBef>
              <a:spcAft>
                <a:spcPts val="0"/>
              </a:spcAft>
              <a:buClr>
                <a:schemeClr val="dk1"/>
              </a:buClr>
              <a:buSzPts val="1400"/>
              <a:buNone/>
            </a:pPr>
            <a:r>
              <a:rPr lang="es-ES" sz="1400"/>
              <a:t>-El Referente Sanitario, articulará la cita con el pediatra o médico de familia.</a:t>
            </a:r>
            <a:endParaRPr/>
          </a:p>
          <a:p>
            <a:pPr marL="0" lvl="0" indent="0" algn="l" rtl="0">
              <a:spcBef>
                <a:spcPts val="280"/>
              </a:spcBef>
              <a:spcAft>
                <a:spcPts val="0"/>
              </a:spcAft>
              <a:buClr>
                <a:schemeClr val="dk1"/>
              </a:buClr>
              <a:buSzPts val="1400"/>
              <a:buNone/>
            </a:pPr>
            <a:endParaRPr sz="1400" b="1"/>
          </a:p>
          <a:p>
            <a:pPr marL="0" lvl="0" indent="0" algn="l" rtl="0">
              <a:spcBef>
                <a:spcPts val="280"/>
              </a:spcBef>
              <a:spcAft>
                <a:spcPts val="0"/>
              </a:spcAft>
              <a:buClr>
                <a:schemeClr val="dk1"/>
              </a:buClr>
              <a:buSzPts val="1400"/>
              <a:buNone/>
            </a:pPr>
            <a:r>
              <a:rPr lang="es-ES" sz="1400" b="1"/>
              <a:t>ACTUACIÓN ANTE UN CASO CONFIRMADO</a:t>
            </a:r>
            <a:endParaRPr/>
          </a:p>
          <a:p>
            <a:pPr marL="0" lvl="0" indent="0" algn="l" rtl="0">
              <a:spcBef>
                <a:spcPts val="280"/>
              </a:spcBef>
              <a:spcAft>
                <a:spcPts val="0"/>
              </a:spcAft>
              <a:buClr>
                <a:schemeClr val="dk1"/>
              </a:buClr>
              <a:buSzPts val="1400"/>
              <a:buNone/>
            </a:pPr>
            <a:r>
              <a:rPr lang="es-ES" sz="1400"/>
              <a:t>1.El personal del centro docente, tal y como es preceptivo para los trabajadores del sistema sanitario, deberá observar en todo momento el tratamiento confidencial de la identidad y datos de los casos sean sospechosos o confirmados. </a:t>
            </a:r>
            <a:endParaRPr sz="1400"/>
          </a:p>
          <a:p>
            <a:pPr marL="0" lvl="0" indent="0" algn="l" rtl="0">
              <a:spcBef>
                <a:spcPts val="280"/>
              </a:spcBef>
              <a:spcAft>
                <a:spcPts val="0"/>
              </a:spcAft>
              <a:buClr>
                <a:schemeClr val="dk1"/>
              </a:buClr>
              <a:buSzPts val="1400"/>
              <a:buNone/>
            </a:pPr>
            <a:r>
              <a:rPr lang="es-ES" sz="1400"/>
              <a:t>2.El Referente sanitario será quien comunique al coordinador de COVID-19 del Centro o servicio docente la existencia de un o varios casos CONFIRMADOS.</a:t>
            </a:r>
            <a:endParaRPr/>
          </a:p>
          <a:p>
            <a:pPr marL="0" lvl="0" indent="0" algn="l" rtl="0">
              <a:spcBef>
                <a:spcPts val="280"/>
              </a:spcBef>
              <a:spcAft>
                <a:spcPts val="0"/>
              </a:spcAft>
              <a:buClr>
                <a:schemeClr val="dk1"/>
              </a:buClr>
              <a:buSzPts val="1400"/>
              <a:buNone/>
            </a:pPr>
            <a:r>
              <a:rPr lang="es-ES" sz="1400"/>
              <a:t>3.El Referente sanitario intervendrá en la realización de encuestas y rastreo de contactos.</a:t>
            </a:r>
            <a:endParaRPr/>
          </a:p>
          <a:p>
            <a:pPr marL="0" lvl="0" indent="0" algn="l" rtl="0">
              <a:spcBef>
                <a:spcPts val="280"/>
              </a:spcBef>
              <a:spcAft>
                <a:spcPts val="0"/>
              </a:spcAft>
              <a:buClr>
                <a:schemeClr val="dk1"/>
              </a:buClr>
              <a:buSzPts val="1400"/>
              <a:buNone/>
            </a:pPr>
            <a:r>
              <a:rPr lang="es-ES" sz="1400"/>
              <a:t>4.El Centro o Servicio docente deberá disponer de un listado de los alumnos para facilitar la</a:t>
            </a:r>
            <a:endParaRPr/>
          </a:p>
          <a:p>
            <a:pPr marL="0" lvl="0" indent="0" algn="l" rtl="0">
              <a:spcBef>
                <a:spcPts val="280"/>
              </a:spcBef>
              <a:spcAft>
                <a:spcPts val="0"/>
              </a:spcAft>
              <a:buClr>
                <a:schemeClr val="dk1"/>
              </a:buClr>
              <a:buSzPts val="1400"/>
              <a:buNone/>
            </a:pPr>
            <a:r>
              <a:rPr lang="es-ES" sz="1400"/>
              <a:t>labor de rastreo. </a:t>
            </a:r>
            <a:endParaRPr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6"/>
          <p:cNvSpPr txBox="1">
            <a:spLocks noGrp="1"/>
          </p:cNvSpPr>
          <p:nvPr>
            <p:ph type="title"/>
          </p:nvPr>
        </p:nvSpPr>
        <p:spPr>
          <a:xfrm>
            <a:off x="467544" y="404664"/>
            <a:ext cx="8229600" cy="64807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70C0"/>
              </a:buClr>
              <a:buSzPts val="3600"/>
              <a:buFont typeface="Calibri"/>
              <a:buNone/>
            </a:pPr>
            <a:r>
              <a:rPr lang="es-ES" sz="3600">
                <a:solidFill>
                  <a:srgbClr val="0070C0"/>
                </a:solidFill>
              </a:rPr>
              <a:t>TUTORÍAS</a:t>
            </a:r>
            <a:endParaRPr sz="3600">
              <a:solidFill>
                <a:srgbClr val="0070C0"/>
              </a:solidFill>
            </a:endParaRPr>
          </a:p>
        </p:txBody>
      </p:sp>
      <p:sp>
        <p:nvSpPr>
          <p:cNvPr id="116" name="Google Shape;116;p6"/>
          <p:cNvSpPr txBox="1">
            <a:spLocks noGrp="1"/>
          </p:cNvSpPr>
          <p:nvPr>
            <p:ph type="body" idx="1"/>
          </p:nvPr>
        </p:nvSpPr>
        <p:spPr>
          <a:xfrm>
            <a:off x="251520" y="980728"/>
            <a:ext cx="8435280" cy="5760640"/>
          </a:xfrm>
          <a:prstGeom prst="rect">
            <a:avLst/>
          </a:prstGeom>
          <a:noFill/>
          <a:ln>
            <a:noFill/>
          </a:ln>
        </p:spPr>
        <p:txBody>
          <a:bodyPr spcFirstLastPara="1" wrap="square" lIns="91425" tIns="45700" rIns="91425" bIns="45700" anchor="t" anchorCtr="0">
            <a:normAutofit fontScale="25000" lnSpcReduction="20000"/>
          </a:bodyPr>
          <a:lstStyle/>
          <a:p>
            <a:pPr marL="342900" lvl="0" indent="-292100" algn="l" rtl="0">
              <a:spcBef>
                <a:spcPts val="0"/>
              </a:spcBef>
              <a:spcAft>
                <a:spcPts val="0"/>
              </a:spcAft>
              <a:buClr>
                <a:schemeClr val="dk1"/>
              </a:buClr>
              <a:buSzPct val="100000"/>
              <a:buNone/>
            </a:pPr>
            <a:endParaRPr/>
          </a:p>
          <a:p>
            <a:pPr marL="0" lvl="0" indent="0" algn="l" rtl="0">
              <a:spcBef>
                <a:spcPts val="280"/>
              </a:spcBef>
              <a:spcAft>
                <a:spcPts val="0"/>
              </a:spcAft>
              <a:buClr>
                <a:srgbClr val="000000"/>
              </a:buClr>
              <a:buSzPct val="100000"/>
              <a:buNone/>
            </a:pPr>
            <a:r>
              <a:rPr lang="es-ES" sz="5600" b="1">
                <a:solidFill>
                  <a:srgbClr val="000000"/>
                </a:solidFill>
              </a:rPr>
              <a:t>1.Atención tutorial </a:t>
            </a:r>
            <a:r>
              <a:rPr lang="es-ES" sz="5600">
                <a:solidFill>
                  <a:srgbClr val="000000"/>
                </a:solidFill>
              </a:rPr>
              <a:t> telefónica o telemática (solicitud por Ipasen).</a:t>
            </a:r>
            <a:endParaRPr sz="5600">
              <a:solidFill>
                <a:srgbClr val="000000"/>
              </a:solidFill>
            </a:endParaRPr>
          </a:p>
          <a:p>
            <a:pPr marL="0" lvl="0" indent="0" algn="l" rtl="0">
              <a:spcBef>
                <a:spcPts val="280"/>
              </a:spcBef>
              <a:spcAft>
                <a:spcPts val="0"/>
              </a:spcAft>
              <a:buClr>
                <a:srgbClr val="000000"/>
              </a:buClr>
              <a:buSzPct val="100000"/>
              <a:buNone/>
            </a:pPr>
            <a:r>
              <a:rPr lang="es-ES" sz="5600">
                <a:solidFill>
                  <a:srgbClr val="000000"/>
                </a:solidFill>
              </a:rPr>
              <a:t>    Horario de mañana y de tarde (Martes).Registro de la entrevista y acuerdos.</a:t>
            </a:r>
            <a:endParaRPr/>
          </a:p>
          <a:p>
            <a:pPr marL="0" lvl="0" indent="0" algn="l" rtl="0">
              <a:spcBef>
                <a:spcPts val="280"/>
              </a:spcBef>
              <a:spcAft>
                <a:spcPts val="0"/>
              </a:spcAft>
              <a:buClr>
                <a:schemeClr val="dk1"/>
              </a:buClr>
              <a:buSzPct val="100000"/>
              <a:buNone/>
            </a:pPr>
            <a:endParaRPr sz="5600">
              <a:solidFill>
                <a:srgbClr val="000000"/>
              </a:solidFill>
            </a:endParaRPr>
          </a:p>
          <a:p>
            <a:pPr marL="0" lvl="0" indent="0" algn="l" rtl="0">
              <a:spcBef>
                <a:spcPts val="280"/>
              </a:spcBef>
              <a:spcAft>
                <a:spcPts val="0"/>
              </a:spcAft>
              <a:buClr>
                <a:srgbClr val="000000"/>
              </a:buClr>
              <a:buSzPct val="100000"/>
              <a:buNone/>
            </a:pPr>
            <a:r>
              <a:rPr lang="es-ES" sz="5600" b="1">
                <a:solidFill>
                  <a:srgbClr val="000000"/>
                </a:solidFill>
              </a:rPr>
              <a:t>2.Entrevistas telefónicas con el profesorado</a:t>
            </a:r>
            <a:r>
              <a:rPr lang="es-ES" sz="5600">
                <a:solidFill>
                  <a:srgbClr val="000000"/>
                </a:solidFill>
              </a:rPr>
              <a:t>: previa cita, a través del  tutor/tutora.</a:t>
            </a:r>
            <a:endParaRPr/>
          </a:p>
          <a:p>
            <a:pPr marL="0" lvl="0" indent="0" algn="l" rtl="0">
              <a:spcBef>
                <a:spcPts val="280"/>
              </a:spcBef>
              <a:spcAft>
                <a:spcPts val="0"/>
              </a:spcAft>
              <a:buClr>
                <a:schemeClr val="dk1"/>
              </a:buClr>
              <a:buSzPct val="100000"/>
              <a:buNone/>
            </a:pPr>
            <a:endParaRPr sz="5600" b="1">
              <a:solidFill>
                <a:srgbClr val="000000"/>
              </a:solidFill>
            </a:endParaRPr>
          </a:p>
          <a:p>
            <a:pPr marL="0" lvl="0" indent="0" algn="l" rtl="0">
              <a:spcBef>
                <a:spcPts val="280"/>
              </a:spcBef>
              <a:spcAft>
                <a:spcPts val="0"/>
              </a:spcAft>
              <a:buClr>
                <a:srgbClr val="000000"/>
              </a:buClr>
              <a:buSzPct val="100000"/>
              <a:buNone/>
            </a:pPr>
            <a:r>
              <a:rPr lang="es-ES" sz="5600" b="1">
                <a:solidFill>
                  <a:srgbClr val="000000"/>
                </a:solidFill>
              </a:rPr>
              <a:t>3.Gratuidad de libros (</a:t>
            </a:r>
            <a:r>
              <a:rPr lang="es-ES" sz="5600">
                <a:solidFill>
                  <a:srgbClr val="000000"/>
                </a:solidFill>
              </a:rPr>
              <a:t>Forrar los libros al inicio del curso, Revisiones de libros por parte del profesorado, al final del curso).</a:t>
            </a:r>
            <a:endParaRPr/>
          </a:p>
          <a:p>
            <a:pPr marL="0" lvl="0" indent="0" algn="l" rtl="0">
              <a:spcBef>
                <a:spcPts val="280"/>
              </a:spcBef>
              <a:spcAft>
                <a:spcPts val="0"/>
              </a:spcAft>
              <a:buClr>
                <a:srgbClr val="000000"/>
              </a:buClr>
              <a:buSzPct val="100000"/>
              <a:buNone/>
            </a:pPr>
            <a:r>
              <a:rPr lang="es-ES" sz="5600">
                <a:solidFill>
                  <a:srgbClr val="000000"/>
                </a:solidFill>
              </a:rPr>
              <a:t> </a:t>
            </a:r>
            <a:endParaRPr sz="5600">
              <a:solidFill>
                <a:srgbClr val="000000"/>
              </a:solidFill>
            </a:endParaRPr>
          </a:p>
          <a:p>
            <a:pPr marL="0" lvl="0" indent="0" algn="just" rtl="0">
              <a:spcBef>
                <a:spcPts val="280"/>
              </a:spcBef>
              <a:spcAft>
                <a:spcPts val="0"/>
              </a:spcAft>
              <a:buClr>
                <a:schemeClr val="dk1"/>
              </a:buClr>
              <a:buSzPct val="100000"/>
              <a:buNone/>
            </a:pPr>
            <a:r>
              <a:rPr lang="es-ES" sz="5600" b="1"/>
              <a:t>4.Orientación Profesional </a:t>
            </a:r>
            <a:r>
              <a:rPr lang="es-ES" sz="5600"/>
              <a:t>(Departamento de Orientación):</a:t>
            </a:r>
            <a:endParaRPr/>
          </a:p>
          <a:p>
            <a:pPr marL="0" lvl="0" indent="0" algn="just" rtl="0">
              <a:spcBef>
                <a:spcPts val="280"/>
              </a:spcBef>
              <a:spcAft>
                <a:spcPts val="0"/>
              </a:spcAft>
              <a:buClr>
                <a:schemeClr val="dk1"/>
              </a:buClr>
              <a:buSzPct val="100000"/>
              <a:buNone/>
            </a:pPr>
            <a:endParaRPr sz="5600"/>
          </a:p>
          <a:p>
            <a:pPr marL="0" lvl="0" indent="0" algn="just" rtl="0">
              <a:spcBef>
                <a:spcPts val="280"/>
              </a:spcBef>
              <a:spcAft>
                <a:spcPts val="0"/>
              </a:spcAft>
              <a:buClr>
                <a:srgbClr val="000000"/>
              </a:buClr>
              <a:buSzPct val="100000"/>
              <a:buNone/>
            </a:pPr>
            <a:r>
              <a:rPr lang="es-ES" sz="5600" b="1">
                <a:solidFill>
                  <a:srgbClr val="000000"/>
                </a:solidFill>
              </a:rPr>
              <a:t>3ºESO </a:t>
            </a:r>
            <a:r>
              <a:rPr lang="es-ES" sz="5600">
                <a:solidFill>
                  <a:srgbClr val="000000"/>
                </a:solidFill>
              </a:rPr>
              <a:t>(Classroom  para el alumnado y las familias)</a:t>
            </a:r>
            <a:endParaRPr/>
          </a:p>
          <a:p>
            <a:pPr marL="0" lvl="0" indent="0" algn="just" rtl="0">
              <a:spcBef>
                <a:spcPts val="280"/>
              </a:spcBef>
              <a:spcAft>
                <a:spcPts val="0"/>
              </a:spcAft>
              <a:buClr>
                <a:schemeClr val="dk1"/>
              </a:buClr>
              <a:buSzPct val="100000"/>
              <a:buNone/>
            </a:pPr>
            <a:endParaRPr sz="5600" b="1">
              <a:solidFill>
                <a:srgbClr val="000000"/>
              </a:solidFill>
            </a:endParaRPr>
          </a:p>
          <a:p>
            <a:pPr marL="0" lvl="0" indent="0" algn="just" rtl="0">
              <a:spcBef>
                <a:spcPts val="280"/>
              </a:spcBef>
              <a:spcAft>
                <a:spcPts val="0"/>
              </a:spcAft>
              <a:buClr>
                <a:srgbClr val="000000"/>
              </a:buClr>
              <a:buSzPct val="100000"/>
              <a:buNone/>
            </a:pPr>
            <a:r>
              <a:rPr lang="es-ES" sz="5600">
                <a:solidFill>
                  <a:srgbClr val="000000"/>
                </a:solidFill>
              </a:rPr>
              <a:t>-Tutoría con la Orientadora sobre  las distintas opciones de 4º de ESO</a:t>
            </a:r>
            <a:endParaRPr/>
          </a:p>
          <a:p>
            <a:pPr marL="0" lvl="0" indent="0" algn="just" rtl="0">
              <a:spcBef>
                <a:spcPts val="280"/>
              </a:spcBef>
              <a:spcAft>
                <a:spcPts val="0"/>
              </a:spcAft>
              <a:buClr>
                <a:schemeClr val="dk1"/>
              </a:buClr>
              <a:buSzPct val="100000"/>
              <a:buNone/>
            </a:pPr>
            <a:endParaRPr sz="5600"/>
          </a:p>
          <a:p>
            <a:pPr marL="0" lvl="0" indent="0" algn="just" rtl="0">
              <a:spcBef>
                <a:spcPts val="280"/>
              </a:spcBef>
              <a:spcAft>
                <a:spcPts val="0"/>
              </a:spcAft>
              <a:buClr>
                <a:schemeClr val="dk1"/>
              </a:buClr>
              <a:buSzPct val="100000"/>
              <a:buNone/>
            </a:pPr>
            <a:r>
              <a:rPr lang="es-ES" sz="5600" b="1"/>
              <a:t>4ºESO</a:t>
            </a:r>
            <a:r>
              <a:rPr lang="es-ES" sz="5600"/>
              <a:t> </a:t>
            </a:r>
            <a:r>
              <a:rPr lang="es-ES" sz="5600">
                <a:solidFill>
                  <a:srgbClr val="000000"/>
                </a:solidFill>
              </a:rPr>
              <a:t>ESO  (Classroom  para el alumnado y las familias)Fecha de inicio del Programa, principios de Febrero.</a:t>
            </a:r>
            <a:endParaRPr/>
          </a:p>
          <a:p>
            <a:pPr marL="0" lvl="0" indent="0" algn="just" rtl="0">
              <a:spcBef>
                <a:spcPts val="280"/>
              </a:spcBef>
              <a:spcAft>
                <a:spcPts val="0"/>
              </a:spcAft>
              <a:buClr>
                <a:schemeClr val="dk1"/>
              </a:buClr>
              <a:buSzPct val="100000"/>
              <a:buNone/>
            </a:pPr>
            <a:endParaRPr sz="5600"/>
          </a:p>
          <a:p>
            <a:pPr marL="0" lvl="0" indent="0" algn="just" rtl="0">
              <a:spcBef>
                <a:spcPts val="280"/>
              </a:spcBef>
              <a:spcAft>
                <a:spcPts val="0"/>
              </a:spcAft>
              <a:buClr>
                <a:schemeClr val="dk1"/>
              </a:buClr>
              <a:buSzPct val="100000"/>
              <a:buNone/>
            </a:pPr>
            <a:r>
              <a:rPr lang="es-ES" sz="5600"/>
              <a:t>-Fase de Autoconocimiento (Cuestionarios de intereses, aptitudes y rendimiento académico)</a:t>
            </a:r>
            <a:endParaRPr/>
          </a:p>
          <a:p>
            <a:pPr marL="0" lvl="0" indent="0" algn="just" rtl="0">
              <a:spcBef>
                <a:spcPts val="280"/>
              </a:spcBef>
              <a:spcAft>
                <a:spcPts val="0"/>
              </a:spcAft>
              <a:buClr>
                <a:schemeClr val="dk1"/>
              </a:buClr>
              <a:buSzPct val="100000"/>
              <a:buNone/>
            </a:pPr>
            <a:r>
              <a:rPr lang="es-ES" sz="5600"/>
              <a:t>-Fase de Conocimiento de las opciones: Tutorías con la Orientadora y charlas telemáticas informativas del IES Salvador Rueda y del IES Ben Gabirol (Bachillerato)</a:t>
            </a:r>
            <a:endParaRPr/>
          </a:p>
          <a:p>
            <a:pPr marL="0" lvl="0" indent="0" algn="just" rtl="0">
              <a:spcBef>
                <a:spcPts val="280"/>
              </a:spcBef>
              <a:spcAft>
                <a:spcPts val="0"/>
              </a:spcAft>
              <a:buClr>
                <a:schemeClr val="dk1"/>
              </a:buClr>
              <a:buSzPct val="100000"/>
              <a:buNone/>
            </a:pPr>
            <a:r>
              <a:rPr lang="es-ES" sz="5600" b="1"/>
              <a:t>5.Fechas de preinscripciones</a:t>
            </a:r>
            <a:r>
              <a:rPr lang="es-ES" sz="5600"/>
              <a:t>:</a:t>
            </a:r>
            <a:endParaRPr/>
          </a:p>
          <a:p>
            <a:pPr marL="0" lvl="0" indent="0" algn="l" rtl="0">
              <a:spcBef>
                <a:spcPts val="280"/>
              </a:spcBef>
              <a:spcAft>
                <a:spcPts val="0"/>
              </a:spcAft>
              <a:buClr>
                <a:schemeClr val="dk1"/>
              </a:buClr>
              <a:buSzPct val="100000"/>
              <a:buNone/>
            </a:pPr>
            <a:r>
              <a:rPr lang="es-ES" sz="5600"/>
              <a:t>-Secundaria: marzo</a:t>
            </a:r>
            <a:endParaRPr/>
          </a:p>
          <a:p>
            <a:pPr marL="0" lvl="0" indent="0" algn="just" rtl="0">
              <a:spcBef>
                <a:spcPts val="280"/>
              </a:spcBef>
              <a:spcAft>
                <a:spcPts val="0"/>
              </a:spcAft>
              <a:buClr>
                <a:schemeClr val="dk1"/>
              </a:buClr>
              <a:buSzPct val="100000"/>
              <a:buNone/>
            </a:pPr>
            <a:r>
              <a:rPr lang="es-ES" sz="5600"/>
              <a:t>-Bachillerato: marzo</a:t>
            </a:r>
            <a:endParaRPr/>
          </a:p>
          <a:p>
            <a:pPr marL="0" lvl="0" indent="0" algn="just" rtl="0">
              <a:spcBef>
                <a:spcPts val="280"/>
              </a:spcBef>
              <a:spcAft>
                <a:spcPts val="0"/>
              </a:spcAft>
              <a:buClr>
                <a:schemeClr val="dk1"/>
              </a:buClr>
              <a:buSzPct val="100000"/>
              <a:buNone/>
            </a:pPr>
            <a:r>
              <a:rPr lang="es-ES" sz="5600"/>
              <a:t>-Ciclos de Grado Medio: 15 al 30 de junio</a:t>
            </a:r>
            <a:endParaRPr/>
          </a:p>
          <a:p>
            <a:pPr marL="0" lvl="0" indent="0" algn="just" rtl="0">
              <a:spcBef>
                <a:spcPts val="280"/>
              </a:spcBef>
              <a:spcAft>
                <a:spcPts val="0"/>
              </a:spcAft>
              <a:buClr>
                <a:schemeClr val="dk1"/>
              </a:buClr>
              <a:buSzPct val="100000"/>
              <a:buNone/>
            </a:pPr>
            <a:r>
              <a:rPr lang="es-ES" sz="5600"/>
              <a:t>-FPB (15 a 17 años), solicitud del 15 al 30 de junio.</a:t>
            </a:r>
            <a:endParaRPr/>
          </a:p>
          <a:p>
            <a:pPr marL="0" lvl="0" indent="0" algn="just" rtl="0">
              <a:spcBef>
                <a:spcPts val="280"/>
              </a:spcBef>
              <a:spcAft>
                <a:spcPts val="0"/>
              </a:spcAft>
              <a:buClr>
                <a:schemeClr val="dk1"/>
              </a:buClr>
              <a:buSzPct val="100000"/>
              <a:buNone/>
            </a:pPr>
            <a:r>
              <a:rPr lang="es-ES" sz="5600"/>
              <a:t>-Prueba por libre, para mayores de 18 años, para la obtención del Título de la ESO (abril y junio).</a:t>
            </a:r>
            <a:endParaRPr/>
          </a:p>
          <a:p>
            <a:pPr marL="0" lvl="0" indent="0" algn="just" rtl="0">
              <a:spcBef>
                <a:spcPts val="280"/>
              </a:spcBef>
              <a:spcAft>
                <a:spcPts val="0"/>
              </a:spcAft>
              <a:buClr>
                <a:schemeClr val="dk1"/>
              </a:buClr>
              <a:buSzPct val="100000"/>
              <a:buNone/>
            </a:pPr>
            <a:r>
              <a:rPr lang="es-ES" sz="5600"/>
              <a:t>-ESA, Educación Secundaria de Adultos, para mayores de 18 años (junio)</a:t>
            </a:r>
            <a:endParaRPr/>
          </a:p>
          <a:p>
            <a:pPr marL="0" lvl="0" indent="0" algn="just" rtl="0">
              <a:spcBef>
                <a:spcPts val="280"/>
              </a:spcBef>
              <a:spcAft>
                <a:spcPts val="0"/>
              </a:spcAft>
              <a:buClr>
                <a:schemeClr val="dk1"/>
              </a:buClr>
              <a:buSzPct val="100000"/>
              <a:buNone/>
            </a:pPr>
            <a:r>
              <a:rPr lang="es-ES" sz="5600"/>
              <a:t>              </a:t>
            </a:r>
            <a:endParaRPr/>
          </a:p>
          <a:p>
            <a:pPr marL="0" lvl="0" indent="0" algn="just" rtl="0">
              <a:spcBef>
                <a:spcPts val="280"/>
              </a:spcBef>
              <a:spcAft>
                <a:spcPts val="0"/>
              </a:spcAft>
              <a:buClr>
                <a:schemeClr val="dk1"/>
              </a:buClr>
              <a:buSzPct val="100000"/>
              <a:buNone/>
            </a:pPr>
            <a:r>
              <a:rPr lang="es-ES" sz="5600"/>
              <a:t>  </a:t>
            </a:r>
            <a:endParaRPr sz="5600"/>
          </a:p>
          <a:p>
            <a:pPr marL="342900" lvl="0" indent="-254000" algn="l" rtl="0">
              <a:spcBef>
                <a:spcPts val="280"/>
              </a:spcBef>
              <a:spcAft>
                <a:spcPts val="0"/>
              </a:spcAft>
              <a:buClr>
                <a:schemeClr val="dk1"/>
              </a:buClr>
              <a:buSzPct val="100000"/>
              <a:buNone/>
            </a:pPr>
            <a:endParaRPr sz="5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s-ES"/>
              <a:t>COMPROMISOS EDUCATIVOS Y DE CONVIVENCIA</a:t>
            </a:r>
            <a:endParaRPr/>
          </a:p>
        </p:txBody>
      </p:sp>
      <p:sp>
        <p:nvSpPr>
          <p:cNvPr id="122" name="Google Shape;12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2400"/>
              <a:buNone/>
            </a:pPr>
            <a:r>
              <a:rPr lang="es-ES"/>
              <a:t>Compromiso educativo</a:t>
            </a:r>
            <a:endParaRPr/>
          </a:p>
        </p:txBody>
      </p:sp>
      <p:pic>
        <p:nvPicPr>
          <p:cNvPr id="123" name="Google Shape;123;p7"/>
          <p:cNvPicPr preferRelativeResize="0">
            <a:picLocks noGrp="1"/>
          </p:cNvPicPr>
          <p:nvPr>
            <p:ph type="body" idx="2"/>
          </p:nvPr>
        </p:nvPicPr>
        <p:blipFill rotWithShape="1">
          <a:blip r:embed="rId3">
            <a:alphaModFix/>
          </a:blip>
          <a:srcRect/>
          <a:stretch/>
        </p:blipFill>
        <p:spPr>
          <a:xfrm>
            <a:off x="1242068" y="2174875"/>
            <a:ext cx="2470451" cy="3951288"/>
          </a:xfrm>
          <a:prstGeom prst="rect">
            <a:avLst/>
          </a:prstGeom>
          <a:noFill/>
          <a:ln>
            <a:noFill/>
          </a:ln>
        </p:spPr>
      </p:pic>
      <p:sp>
        <p:nvSpPr>
          <p:cNvPr id="124" name="Google Shape;12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2400"/>
              <a:buNone/>
            </a:pPr>
            <a:r>
              <a:rPr lang="es-ES"/>
              <a:t>Compromiso de convivencia</a:t>
            </a:r>
            <a:endParaRPr/>
          </a:p>
        </p:txBody>
      </p:sp>
      <p:pic>
        <p:nvPicPr>
          <p:cNvPr id="125" name="Google Shape;125;p7"/>
          <p:cNvPicPr preferRelativeResize="0">
            <a:picLocks noGrp="1"/>
          </p:cNvPicPr>
          <p:nvPr>
            <p:ph type="body" idx="4"/>
          </p:nvPr>
        </p:nvPicPr>
        <p:blipFill rotWithShape="1">
          <a:blip r:embed="rId4">
            <a:alphaModFix/>
          </a:blip>
          <a:srcRect/>
          <a:stretch/>
        </p:blipFill>
        <p:spPr>
          <a:xfrm>
            <a:off x="5434523" y="2174875"/>
            <a:ext cx="2462779" cy="39512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70C0"/>
              </a:buClr>
              <a:buSzPts val="4400"/>
              <a:buFont typeface="Calibri"/>
              <a:buNone/>
            </a:pPr>
            <a:r>
              <a:rPr lang="es-ES">
                <a:solidFill>
                  <a:srgbClr val="0070C0"/>
                </a:solidFill>
              </a:rPr>
              <a:t>EVALUACIÓN</a:t>
            </a:r>
            <a:endParaRPr>
              <a:solidFill>
                <a:srgbClr val="0070C0"/>
              </a:solidFill>
            </a:endParaRPr>
          </a:p>
        </p:txBody>
      </p:sp>
      <p:sp>
        <p:nvSpPr>
          <p:cNvPr id="131" name="Google Shape;131;p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000"/>
              <a:buChar char="•"/>
            </a:pPr>
            <a:r>
              <a:rPr lang="es-ES" sz="2000"/>
              <a:t>Información de la </a:t>
            </a:r>
            <a:r>
              <a:rPr lang="es-ES" sz="2000" b="1"/>
              <a:t>Evolución escolar </a:t>
            </a:r>
            <a:r>
              <a:rPr lang="es-ES" sz="2000"/>
              <a:t>de sus hijos, a través de Ipasen,email y las entrevistas telefónicas con el tutor/tutora.</a:t>
            </a:r>
            <a:endParaRPr sz="2000"/>
          </a:p>
          <a:p>
            <a:pPr marL="342900" lvl="0" indent="-342900" algn="l" rtl="0">
              <a:spcBef>
                <a:spcPts val="400"/>
              </a:spcBef>
              <a:spcAft>
                <a:spcPts val="0"/>
              </a:spcAft>
              <a:buClr>
                <a:schemeClr val="dk1"/>
              </a:buClr>
              <a:buSzPts val="2000"/>
              <a:buChar char="•"/>
            </a:pPr>
            <a:r>
              <a:rPr lang="es-ES" sz="2000"/>
              <a:t>Derecho a ver los </a:t>
            </a:r>
            <a:r>
              <a:rPr lang="es-ES" sz="2000" b="1"/>
              <a:t>exámenes</a:t>
            </a:r>
            <a:r>
              <a:rPr lang="es-ES" sz="2000"/>
              <a:t>, previa cita con el profesor, a través del    tutor/a. Protocolo de </a:t>
            </a:r>
            <a:r>
              <a:rPr lang="es-ES" sz="2000" b="1"/>
              <a:t>solicitud de copias de exámenes</a:t>
            </a:r>
            <a:r>
              <a:rPr lang="es-ES" sz="2000"/>
              <a:t> en secretaría. </a:t>
            </a:r>
            <a:endParaRPr sz="2000"/>
          </a:p>
          <a:p>
            <a:pPr marL="342900" lvl="0" indent="-342900" algn="l" rtl="0">
              <a:spcBef>
                <a:spcPts val="400"/>
              </a:spcBef>
              <a:spcAft>
                <a:spcPts val="0"/>
              </a:spcAft>
              <a:buClr>
                <a:schemeClr val="dk1"/>
              </a:buClr>
              <a:buSzPts val="2000"/>
              <a:buChar char="•"/>
            </a:pPr>
            <a:r>
              <a:rPr lang="es-ES" sz="2000"/>
              <a:t>Deber del alumnado de realizar las </a:t>
            </a:r>
            <a:r>
              <a:rPr lang="es-ES" sz="2000" b="1"/>
              <a:t>tareas escolares </a:t>
            </a:r>
            <a:r>
              <a:rPr lang="es-ES" sz="2000"/>
              <a:t>en clase y en casa (Compromiso Educativo).</a:t>
            </a:r>
            <a:endParaRPr/>
          </a:p>
          <a:p>
            <a:pPr marL="342900" lvl="0" indent="-342900" algn="l" rtl="0">
              <a:spcBef>
                <a:spcPts val="400"/>
              </a:spcBef>
              <a:spcAft>
                <a:spcPts val="0"/>
              </a:spcAft>
              <a:buClr>
                <a:schemeClr val="dk1"/>
              </a:buClr>
              <a:buSzPts val="2000"/>
              <a:buChar char="•"/>
            </a:pPr>
            <a:r>
              <a:rPr lang="es-ES" sz="2000"/>
              <a:t>Recuperación de las </a:t>
            </a:r>
            <a:r>
              <a:rPr lang="es-ES" sz="2000" b="1"/>
              <a:t>materias no superadas en cursos anteriores </a:t>
            </a:r>
            <a:r>
              <a:rPr lang="es-ES" sz="2000"/>
              <a:t>(información en el tablón de anuncios de la clase y en la web del centro).</a:t>
            </a:r>
            <a:endParaRPr/>
          </a:p>
          <a:p>
            <a:pPr marL="342900" lvl="0" indent="-342900" algn="l" rtl="0">
              <a:spcBef>
                <a:spcPts val="400"/>
              </a:spcBef>
              <a:spcAft>
                <a:spcPts val="0"/>
              </a:spcAft>
              <a:buClr>
                <a:schemeClr val="dk1"/>
              </a:buClr>
              <a:buSzPts val="2000"/>
              <a:buChar char="•"/>
            </a:pPr>
            <a:r>
              <a:rPr lang="es-ES" sz="2000"/>
              <a:t>Criterios de </a:t>
            </a:r>
            <a:r>
              <a:rPr lang="es-ES" sz="2000" b="1"/>
              <a:t>promoción </a:t>
            </a:r>
            <a:r>
              <a:rPr lang="es-ES" sz="2000"/>
              <a:t>del alumnado (LOMLOE).</a:t>
            </a:r>
            <a:endParaRPr/>
          </a:p>
          <a:p>
            <a:pPr marL="342900" lvl="0" indent="-342900" algn="l" rtl="0">
              <a:spcBef>
                <a:spcPts val="400"/>
              </a:spcBef>
              <a:spcAft>
                <a:spcPts val="0"/>
              </a:spcAft>
              <a:buClr>
                <a:schemeClr val="dk1"/>
              </a:buClr>
              <a:buSzPts val="2000"/>
              <a:buChar char="•"/>
            </a:pPr>
            <a:r>
              <a:rPr lang="es-ES" sz="2000"/>
              <a:t>Criterios de </a:t>
            </a:r>
            <a:r>
              <a:rPr lang="es-ES" sz="2000" b="1"/>
              <a:t>titulación</a:t>
            </a:r>
            <a:r>
              <a:rPr lang="es-ES" sz="2000"/>
              <a:t> (LOMLOE).</a:t>
            </a:r>
            <a:endParaRPr sz="2000"/>
          </a:p>
          <a:p>
            <a:pPr marL="0" lvl="0" indent="0" algn="l" rtl="0">
              <a:spcBef>
                <a:spcPts val="640"/>
              </a:spcBef>
              <a:spcAft>
                <a:spcPts val="0"/>
              </a:spcAft>
              <a:buClr>
                <a:schemeClr val="dk1"/>
              </a:buClr>
              <a:buSzPts val="3200"/>
              <a:buNone/>
            </a:pPr>
            <a:endParaRPr/>
          </a:p>
          <a:p>
            <a:pPr marL="342900" lvl="0" indent="-139700" algn="l" rtl="0">
              <a:spcBef>
                <a:spcPts val="640"/>
              </a:spcBef>
              <a:spcAft>
                <a:spcPts val="0"/>
              </a:spcAft>
              <a:buClr>
                <a:schemeClr val="dk1"/>
              </a:buClr>
              <a:buSzPts val="32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libri"/>
              <a:buNone/>
            </a:pPr>
            <a:r>
              <a:rPr lang="es-ES" sz="3600"/>
              <a:t>CRITERIOS DE PROMOCIÓN DEL ALUMNADO</a:t>
            </a:r>
            <a:endParaRPr sz="3600"/>
          </a:p>
        </p:txBody>
      </p:sp>
      <p:sp>
        <p:nvSpPr>
          <p:cNvPr id="137" name="Google Shape;137;p9"/>
          <p:cNvSpPr txBox="1">
            <a:spLocks noGrp="1"/>
          </p:cNvSpPr>
          <p:nvPr>
            <p:ph type="body" idx="1"/>
          </p:nvPr>
        </p:nvSpPr>
        <p:spPr>
          <a:xfrm>
            <a:off x="323528" y="1484784"/>
            <a:ext cx="8229600" cy="4925144"/>
          </a:xfrm>
          <a:prstGeom prst="rect">
            <a:avLst/>
          </a:prstGeom>
          <a:solidFill>
            <a:schemeClr val="lt1"/>
          </a:solid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None/>
            </a:pPr>
            <a:r>
              <a:rPr lang="es-ES" sz="1100"/>
              <a:t> El art. 28 de la LOE modificada por la LOMLOE, respecto a la evaluación y promoción en la etapa de educación secundaria obligatoria, dispone: </a:t>
            </a:r>
            <a:endParaRPr sz="1100"/>
          </a:p>
          <a:p>
            <a:pPr marL="0" lvl="0" indent="0" algn="l" rtl="0">
              <a:spcBef>
                <a:spcPts val="220"/>
              </a:spcBef>
              <a:spcAft>
                <a:spcPts val="0"/>
              </a:spcAft>
              <a:buClr>
                <a:schemeClr val="dk1"/>
              </a:buClr>
              <a:buSzPts val="1100"/>
              <a:buNone/>
            </a:pPr>
            <a:endParaRPr sz="1100"/>
          </a:p>
          <a:p>
            <a:pPr marL="342900" lvl="0" indent="-342900" algn="just" rtl="0">
              <a:lnSpc>
                <a:spcPct val="115000"/>
              </a:lnSpc>
              <a:spcBef>
                <a:spcPts val="280"/>
              </a:spcBef>
              <a:spcAft>
                <a:spcPts val="0"/>
              </a:spcAft>
              <a:buClr>
                <a:schemeClr val="dk1"/>
              </a:buClr>
              <a:buSzPts val="1400"/>
              <a:buAutoNum type="arabicPeriod"/>
            </a:pPr>
            <a:r>
              <a:rPr lang="es-ES" sz="1400"/>
              <a:t>La evaluación del proceso de aprendizaje de los alumnos y alumnas de educación secundaria obligatoria será continua, formativa e integradora. </a:t>
            </a:r>
            <a:endParaRPr sz="1400"/>
          </a:p>
          <a:p>
            <a:pPr marL="342900" lvl="0" indent="-342900" algn="just" rtl="0">
              <a:lnSpc>
                <a:spcPct val="115000"/>
              </a:lnSpc>
              <a:spcBef>
                <a:spcPts val="280"/>
              </a:spcBef>
              <a:spcAft>
                <a:spcPts val="0"/>
              </a:spcAft>
              <a:buClr>
                <a:schemeClr val="dk1"/>
              </a:buClr>
              <a:buSzPts val="1400"/>
              <a:buAutoNum type="arabicPeriod"/>
            </a:pPr>
            <a:r>
              <a:rPr lang="es-ES" sz="1400"/>
              <a:t>Las decisiones sobre la promoción del alumnado de un curso a otro, serán adoptadas de forma colegiada por el equipo docente, atendiendo a la consecución de los objetivos, al grado de adquisición de las competencias establecidas y a la valoración de las medidas que favorezcan el progreso del alumno o alumna. </a:t>
            </a:r>
            <a:endParaRPr sz="1400"/>
          </a:p>
          <a:p>
            <a:pPr marL="342900" lvl="0" indent="-342900" algn="just" rtl="0">
              <a:lnSpc>
                <a:spcPct val="115000"/>
              </a:lnSpc>
              <a:spcBef>
                <a:spcPts val="280"/>
              </a:spcBef>
              <a:spcAft>
                <a:spcPts val="0"/>
              </a:spcAft>
              <a:buClr>
                <a:schemeClr val="dk1"/>
              </a:buClr>
              <a:buSzPts val="1400"/>
              <a:buAutoNum type="arabicPeriod"/>
            </a:pPr>
            <a:r>
              <a:rPr lang="es-ES" sz="1400"/>
              <a:t>A los efectos de lo dispuesto en el apartado anterior, los alumnos y alumnas promocionarán de curso cuando el equipo docente considere que la naturaleza de las materias no superadas le permita seguir con éxito el curso siguiente y se estime que tiene expectativas favorables de recuperación y que dicha promoción beneficiará su evolución académica. En todo caso promocionarán quienes hayan alcanzado los objetivos de las materias o ámbitos cursados o tengan evaluación negativa en una o dos materias. Los proyectos educativos de los centros regularán las actuaciones del equipo docente responsable de la evaluación, de acuerdo con lo establecido por las Administraciones educativas. </a:t>
            </a:r>
            <a:endParaRPr sz="1400"/>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2895</Words>
  <Application>Microsoft Office PowerPoint</Application>
  <PresentationFormat>Presentación en pantalla (4:3)</PresentationFormat>
  <Paragraphs>186</Paragraphs>
  <Slides>16</Slides>
  <Notes>16</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Arial</vt:lpstr>
      <vt:lpstr>Calibri</vt:lpstr>
      <vt:lpstr>Arial Narrow</vt:lpstr>
      <vt:lpstr>Tema de Office</vt:lpstr>
      <vt:lpstr>REUNIÓN GENERAL DE FAMILIAS CURSO 2021-2022</vt:lpstr>
      <vt:lpstr>GUIÓN DE LA REUNIÓN</vt:lpstr>
      <vt:lpstr>PROGRAMACIONES DIDÁCTICAS TRAS LA EVALUACIÓN INICIAL</vt:lpstr>
      <vt:lpstr>PROTOCOLO DE SANIDAD ACTUALIZADO</vt:lpstr>
      <vt:lpstr>EN EL CENTRO EDUCATIVO</vt:lpstr>
      <vt:lpstr>TUTORÍAS</vt:lpstr>
      <vt:lpstr>COMPROMISOS EDUCATIVOS Y DE CONVIVENCIA</vt:lpstr>
      <vt:lpstr>EVALUACIÓN</vt:lpstr>
      <vt:lpstr>CRITERIOS DE PROMOCIÓN DEL ALUMNADO</vt:lpstr>
      <vt:lpstr>Presentación de PowerPoint</vt:lpstr>
      <vt:lpstr>REQUISITOS PARA OBTENER LA TITULACIÓN EN LA ESO</vt:lpstr>
      <vt:lpstr>Evaluación en 4º de ESO</vt:lpstr>
      <vt:lpstr>CONVIVENCIA</vt:lpstr>
      <vt:lpstr>CONVIVENCIA</vt:lpstr>
      <vt:lpstr>FUNCIONES DEL DELEGADO Y DELEGADA DE FAMILIA</vt:lpstr>
      <vt:lpstr>ACTA DE ELECCIÓN DE DELEGADO/A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REUNIÓN GENERAL DE FAMILIAS CURSO 2021-2022</dc:title>
  <dc:creator>Luffi</dc:creator>
  <cp:lastModifiedBy>Luffi</cp:lastModifiedBy>
  <cp:revision>1</cp:revision>
  <dcterms:created xsi:type="dcterms:W3CDTF">2016-10-10T11:19:11Z</dcterms:created>
  <dcterms:modified xsi:type="dcterms:W3CDTF">2021-10-28T09:46:20Z</dcterms:modified>
</cp:coreProperties>
</file>